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9144000" cy="5143500"/>
  <p:embeddedFontLst>
    <p:embeddedFont>
      <p:font typeface="Tahoma"/>
      <p:regular r:id="rId30"/>
      <p:bold r:id="rId31"/>
    </p:embeddedFont>
    <p:embeddedFont>
      <p:font typeface="Helvetica Neue"/>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36" roundtripDataSignature="AMtx7mgNPf3MClc0CXGm6zOROLlJ1R+h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ahoma-bold.fntdata"/><Relationship Id="rId30" Type="http://schemas.openxmlformats.org/officeDocument/2006/relationships/font" Target="fonts/Tahoma-regular.fntdata"/><Relationship Id="rId11" Type="http://schemas.openxmlformats.org/officeDocument/2006/relationships/slide" Target="slides/slide6.xml"/><Relationship Id="rId33" Type="http://schemas.openxmlformats.org/officeDocument/2006/relationships/font" Target="fonts/HelveticaNeue-bold.fntdata"/><Relationship Id="rId10" Type="http://schemas.openxmlformats.org/officeDocument/2006/relationships/slide" Target="slides/slide5.xml"/><Relationship Id="rId32" Type="http://schemas.openxmlformats.org/officeDocument/2006/relationships/font" Target="fonts/HelveticaNeue-regular.fntdata"/><Relationship Id="rId13" Type="http://schemas.openxmlformats.org/officeDocument/2006/relationships/slide" Target="slides/slide8.xml"/><Relationship Id="rId35" Type="http://schemas.openxmlformats.org/officeDocument/2006/relationships/font" Target="fonts/HelveticaNeue-boldItalic.fntdata"/><Relationship Id="rId12" Type="http://schemas.openxmlformats.org/officeDocument/2006/relationships/slide" Target="slides/slide7.xml"/><Relationship Id="rId34" Type="http://schemas.openxmlformats.org/officeDocument/2006/relationships/font" Target="fonts/HelveticaNeue-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cd07f8f16_0_14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7cd07f8f16_0_14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cd07f8f16_0_20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7cd07f8f16_0_20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cd07f8f16_4_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7cd07f8f16_4_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cd07f8f16_3_1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cd07f8f16_3_1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cd07f8f16_3_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cd07f8f16_3_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7cd07f8f16_4_1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7cd07f8f16_4_1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7cd07f8f16_0_4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27cd07f8f16_0_4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cd07f8f16_0_15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27cd07f8f16_0_15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cd07f8f16_0_17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7cd07f8f16_0_17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cd07f8f16_0_18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7cd07f8f16_0_18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0"/>
          <p:cNvSpPr txBox="1"/>
          <p:nvPr>
            <p:ph type="title"/>
          </p:nvPr>
        </p:nvSpPr>
        <p:spPr>
          <a:xfrm>
            <a:off x="343534" y="213549"/>
            <a:ext cx="8456930" cy="2844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7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0"/>
          <p:cNvSpPr txBox="1"/>
          <p:nvPr>
            <p:ph idx="1" type="body"/>
          </p:nvPr>
        </p:nvSpPr>
        <p:spPr>
          <a:xfrm>
            <a:off x="457200" y="1183005"/>
            <a:ext cx="822960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2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 name="Shape 18"/>
        <p:cNvGrpSpPr/>
        <p:nvPr/>
      </p:nvGrpSpPr>
      <p:grpSpPr>
        <a:xfrm>
          <a:off x="0" y="0"/>
          <a:ext cx="0" cy="0"/>
          <a:chOff x="0" y="0"/>
          <a:chExt cx="0" cy="0"/>
        </a:xfrm>
      </p:grpSpPr>
      <p:sp>
        <p:nvSpPr>
          <p:cNvPr id="19" name="Google Shape;19;p21"/>
          <p:cNvSpPr txBox="1"/>
          <p:nvPr>
            <p:ph type="title"/>
          </p:nvPr>
        </p:nvSpPr>
        <p:spPr>
          <a:xfrm>
            <a:off x="343534" y="213549"/>
            <a:ext cx="8456930" cy="2844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7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22"/>
          <p:cNvSpPr txBox="1"/>
          <p:nvPr>
            <p:ph type="ctrTitle"/>
          </p:nvPr>
        </p:nvSpPr>
        <p:spPr>
          <a:xfrm>
            <a:off x="2825750" y="1222452"/>
            <a:ext cx="3492500" cy="5283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2"/>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 name="Shape 29"/>
        <p:cNvGrpSpPr/>
        <p:nvPr/>
      </p:nvGrpSpPr>
      <p:grpSpPr>
        <a:xfrm>
          <a:off x="0" y="0"/>
          <a:ext cx="0" cy="0"/>
          <a:chOff x="0" y="0"/>
          <a:chExt cx="0" cy="0"/>
        </a:xfrm>
      </p:grpSpPr>
      <p:sp>
        <p:nvSpPr>
          <p:cNvPr id="30" name="Google Shape;30;p23"/>
          <p:cNvSpPr txBox="1"/>
          <p:nvPr>
            <p:ph type="title"/>
          </p:nvPr>
        </p:nvSpPr>
        <p:spPr>
          <a:xfrm>
            <a:off x="343534" y="213549"/>
            <a:ext cx="8456930" cy="2844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700">
                <a:solidFill>
                  <a:srgbClr val="59595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3"/>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23"/>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2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 name="Shape 36"/>
        <p:cNvGrpSpPr/>
        <p:nvPr/>
      </p:nvGrpSpPr>
      <p:grpSpPr>
        <a:xfrm>
          <a:off x="0" y="0"/>
          <a:ext cx="0" cy="0"/>
          <a:chOff x="0" y="0"/>
          <a:chExt cx="0" cy="0"/>
        </a:xfrm>
      </p:grpSpPr>
      <p:sp>
        <p:nvSpPr>
          <p:cNvPr id="37" name="Google Shape;37;p2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9"/>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9"/>
          <p:cNvSpPr txBox="1"/>
          <p:nvPr>
            <p:ph type="title"/>
          </p:nvPr>
        </p:nvSpPr>
        <p:spPr>
          <a:xfrm>
            <a:off x="343534" y="213549"/>
            <a:ext cx="8456930" cy="28448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7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9"/>
          <p:cNvSpPr txBox="1"/>
          <p:nvPr>
            <p:ph idx="1" type="body"/>
          </p:nvPr>
        </p:nvSpPr>
        <p:spPr>
          <a:xfrm>
            <a:off x="457200" y="1183005"/>
            <a:ext cx="8229600" cy="33947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8.jpg"/><Relationship Id="rId5"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sciencedirect.com/science/article/pii/S0925400521001015" TargetMode="External"/><Relationship Id="rId4" Type="http://schemas.openxmlformats.org/officeDocument/2006/relationships/hyperlink" Target="https://pubs.aip.org/aip/rsi/article-abstract/74/12/4989/350602/Superconductor-and-magnet-levitation-devices" TargetMode="External"/><Relationship Id="rId5" Type="http://schemas.openxmlformats.org/officeDocument/2006/relationships/hyperlink" Target="https://ieeexplore.ieee.org/abstract/document/7464333" TargetMode="External"/><Relationship Id="rId6" Type="http://schemas.openxmlformats.org/officeDocument/2006/relationships/hyperlink" Target="https://ieeexplore.ieee.org/abstract/document/1063347" TargetMode="External"/><Relationship Id="rId7" Type="http://schemas.openxmlformats.org/officeDocument/2006/relationships/hyperlink" Target="https://www.researchgate.net/profile/Ilene-Busch-Vishniac/publication/3283248_Applications_of_Magnetic_Levitation-Based_Micro-Automation_in_Semiconductor_Manufacturing/links/5706a03608aed73c8548a1e9/Applications-of-Magnetic-Levitation-Based-Micro-Automation-in-Semiconductor-Manufacturing.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 name="Google Shape;45;p1"/>
          <p:cNvSpPr txBox="1"/>
          <p:nvPr>
            <p:ph type="title"/>
          </p:nvPr>
        </p:nvSpPr>
        <p:spPr>
          <a:xfrm>
            <a:off x="530225" y="1337667"/>
            <a:ext cx="2517000" cy="505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FFFFFF"/>
                </a:solidFill>
              </a:rPr>
              <a:t>LEV-AUTO</a:t>
            </a:r>
            <a:endParaRPr sz="3200"/>
          </a:p>
        </p:txBody>
      </p:sp>
      <p:sp>
        <p:nvSpPr>
          <p:cNvPr id="46" name="Google Shape;46;p1"/>
          <p:cNvSpPr txBox="1"/>
          <p:nvPr/>
        </p:nvSpPr>
        <p:spPr>
          <a:xfrm>
            <a:off x="530225" y="2209575"/>
            <a:ext cx="4284600" cy="1651500"/>
          </a:xfrm>
          <a:prstGeom prst="rect">
            <a:avLst/>
          </a:prstGeom>
          <a:noFill/>
          <a:ln>
            <a:noFill/>
          </a:ln>
        </p:spPr>
        <p:txBody>
          <a:bodyPr anchorCtr="0" anchor="t" bIns="0" lIns="0" spcFirstLastPara="1" rIns="0" wrap="square" tIns="12700">
            <a:spAutoFit/>
          </a:bodyPr>
          <a:lstStyle/>
          <a:p>
            <a:pPr indent="0" lvl="0" marL="12700" marR="633095" rtl="0" algn="l">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Theme: </a:t>
            </a:r>
            <a:r>
              <a:rPr lang="en-US" sz="1800">
                <a:solidFill>
                  <a:srgbClr val="FFFFFF"/>
                </a:solidFill>
              </a:rPr>
              <a:t>SUSTAINABLE MOBILITY</a:t>
            </a:r>
            <a:endParaRPr sz="1800">
              <a:solidFill>
                <a:srgbClr val="FFFFFF"/>
              </a:solidFill>
            </a:endParaRPr>
          </a:p>
          <a:p>
            <a:pPr indent="0" lvl="0" marL="12700" marR="633095" rtl="0" algn="l">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Team Name: ARCTURUS</a:t>
            </a:r>
            <a:endParaRPr b="0" i="0" sz="1800" u="none" cap="none" strike="noStrike">
              <a:latin typeface="Arial"/>
              <a:ea typeface="Arial"/>
              <a:cs typeface="Arial"/>
              <a:sym typeface="Arial"/>
            </a:endParaRPr>
          </a:p>
          <a:p>
            <a:pPr indent="0" lvl="0" marL="12700" marR="0" rtl="0" algn="l">
              <a:lnSpc>
                <a:spcPct val="100000"/>
              </a:lnSpc>
              <a:spcBef>
                <a:spcPts val="5"/>
              </a:spcBef>
              <a:spcAft>
                <a:spcPts val="0"/>
              </a:spcAft>
              <a:buNone/>
            </a:pPr>
            <a:r>
              <a:rPr b="0" i="0" lang="en-US" sz="1800" u="none" cap="none" strike="noStrike">
                <a:solidFill>
                  <a:srgbClr val="FFFFFF"/>
                </a:solidFill>
                <a:latin typeface="Arial"/>
                <a:ea typeface="Arial"/>
                <a:cs typeface="Arial"/>
                <a:sym typeface="Arial"/>
              </a:rPr>
              <a:t>Team ID: A223-71012</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latin typeface="Arial"/>
              <a:ea typeface="Arial"/>
              <a:cs typeface="Arial"/>
              <a:sym typeface="Arial"/>
            </a:endParaRPr>
          </a:p>
          <a:p>
            <a:pPr indent="0" lvl="0" marL="12700" marR="0" rtl="0" algn="l">
              <a:lnSpc>
                <a:spcPct val="100000"/>
              </a:lnSpc>
              <a:spcBef>
                <a:spcPts val="1490"/>
              </a:spcBef>
              <a:spcAft>
                <a:spcPts val="0"/>
              </a:spcAft>
              <a:buNone/>
            </a:pPr>
            <a:r>
              <a:rPr b="0" i="0" lang="en-US" sz="2000" u="none" cap="none" strike="noStrike">
                <a:solidFill>
                  <a:srgbClr val="FFFFFF"/>
                </a:solidFill>
                <a:latin typeface="Arial"/>
                <a:ea typeface="Arial"/>
                <a:cs typeface="Arial"/>
                <a:sym typeface="Arial"/>
              </a:rPr>
              <a:t>Final design Submission</a:t>
            </a:r>
            <a:endParaRPr b="0" i="0" sz="20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ph type="title"/>
          </p:nvPr>
        </p:nvSpPr>
        <p:spPr>
          <a:xfrm>
            <a:off x="377900" y="246477"/>
            <a:ext cx="45744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latin typeface="Trebuchet MS"/>
                <a:ea typeface="Trebuchet MS"/>
                <a:cs typeface="Trebuchet MS"/>
                <a:sym typeface="Trebuchet MS"/>
              </a:rPr>
              <a:t>Product specifications</a:t>
            </a:r>
            <a:endParaRPr b="1" sz="3300">
              <a:solidFill>
                <a:schemeClr val="dk2"/>
              </a:solidFill>
              <a:latin typeface="Trebuchet MS"/>
              <a:ea typeface="Trebuchet MS"/>
              <a:cs typeface="Trebuchet MS"/>
              <a:sym typeface="Trebuchet MS"/>
            </a:endParaRPr>
          </a:p>
        </p:txBody>
      </p:sp>
      <p:sp>
        <p:nvSpPr>
          <p:cNvPr id="155" name="Google Shape;155;p7"/>
          <p:cNvSpPr txBox="1"/>
          <p:nvPr/>
        </p:nvSpPr>
        <p:spPr>
          <a:xfrm>
            <a:off x="488000" y="879325"/>
            <a:ext cx="8253600" cy="4445700"/>
          </a:xfrm>
          <a:prstGeom prst="rect">
            <a:avLst/>
          </a:prstGeom>
          <a:noFill/>
          <a:ln>
            <a:noFill/>
          </a:ln>
        </p:spPr>
        <p:txBody>
          <a:bodyPr anchorCtr="0" anchor="t" bIns="0" lIns="0" spcFirstLastPara="1" rIns="0" wrap="square" tIns="12700">
            <a:spAutoFit/>
          </a:bodyPr>
          <a:lstStyle/>
          <a:p>
            <a:pPr indent="0" lvl="0" marL="12700" marR="1489075" rtl="0" algn="l">
              <a:lnSpc>
                <a:spcPct val="115000"/>
              </a:lnSpc>
              <a:spcBef>
                <a:spcPts val="0"/>
              </a:spcBef>
              <a:spcAft>
                <a:spcPts val="0"/>
              </a:spcAft>
              <a:buNone/>
            </a:pPr>
            <a:r>
              <a:rPr lang="en-US" sz="1200">
                <a:solidFill>
                  <a:srgbClr val="595959"/>
                </a:solidFill>
                <a:latin typeface="Trebuchet MS"/>
                <a:ea typeface="Trebuchet MS"/>
                <a:cs typeface="Trebuchet MS"/>
                <a:sym typeface="Trebuchet MS"/>
              </a:rPr>
              <a:t>COOLING SYSTEMS :</a:t>
            </a:r>
            <a:endParaRPr sz="1200">
              <a:solidFill>
                <a:srgbClr val="595959"/>
              </a:solidFill>
              <a:latin typeface="Trebuchet MS"/>
              <a:ea typeface="Trebuchet MS"/>
              <a:cs typeface="Trebuchet MS"/>
              <a:sym typeface="Trebuchet MS"/>
            </a:endParaRPr>
          </a:p>
          <a:p>
            <a:pPr indent="0" lvl="0" marL="12700" marR="1489075" rtl="0" algn="just">
              <a:lnSpc>
                <a:spcPct val="115000"/>
              </a:lnSpc>
              <a:spcBef>
                <a:spcPts val="0"/>
              </a:spcBef>
              <a:spcAft>
                <a:spcPts val="0"/>
              </a:spcAft>
              <a:buNone/>
            </a:pPr>
            <a:r>
              <a:rPr lang="en-US" sz="1200">
                <a:solidFill>
                  <a:srgbClr val="595959"/>
                </a:solidFill>
                <a:latin typeface="Trebuchet MS"/>
                <a:ea typeface="Trebuchet MS"/>
                <a:cs typeface="Trebuchet MS"/>
                <a:sym typeface="Trebuchet MS"/>
              </a:rPr>
              <a:t>	For cooling system, we employed nitrogen and hydrogen.Since nitrogen is chemically inert, it may be utilised as a cryogenic coolant, particularly in applications requiring extremely low temperatures. We combined nitrogen and hydrogen for the cooling system. Since it has a very high thermal conductivity for hydrogen, it may effectively transfer heat away from a system. It is frequently employed in cooling superconducting materials.</a:t>
            </a:r>
            <a:endParaRPr sz="1200">
              <a:solidFill>
                <a:srgbClr val="595959"/>
              </a:solidFill>
              <a:latin typeface="Trebuchet MS"/>
              <a:ea typeface="Trebuchet MS"/>
              <a:cs typeface="Trebuchet MS"/>
              <a:sym typeface="Trebuchet MS"/>
            </a:endParaRPr>
          </a:p>
          <a:p>
            <a:pPr indent="0" lvl="0" marL="12700" marR="1489075" rtl="0" algn="l">
              <a:lnSpc>
                <a:spcPct val="115000"/>
              </a:lnSpc>
              <a:spcBef>
                <a:spcPts val="0"/>
              </a:spcBef>
              <a:spcAft>
                <a:spcPts val="0"/>
              </a:spcAft>
              <a:buClr>
                <a:schemeClr val="dk1"/>
              </a:buClr>
              <a:buSzPts val="1100"/>
              <a:buFont typeface="Arial"/>
              <a:buNone/>
            </a:pPr>
            <a:r>
              <a:t/>
            </a:r>
            <a:endParaRPr sz="1200">
              <a:solidFill>
                <a:srgbClr val="595959"/>
              </a:solidFill>
              <a:latin typeface="Trebuchet MS"/>
              <a:ea typeface="Trebuchet MS"/>
              <a:cs typeface="Trebuchet MS"/>
              <a:sym typeface="Trebuchet MS"/>
            </a:endParaRPr>
          </a:p>
          <a:p>
            <a:pPr indent="0" lvl="0" marL="0" marR="1489075" rtl="0" algn="l">
              <a:lnSpc>
                <a:spcPct val="115000"/>
              </a:lnSpc>
              <a:spcBef>
                <a:spcPts val="0"/>
              </a:spcBef>
              <a:spcAft>
                <a:spcPts val="0"/>
              </a:spcAft>
              <a:buNone/>
            </a:pPr>
            <a:r>
              <a:rPr lang="en-US" sz="1200">
                <a:solidFill>
                  <a:srgbClr val="595959"/>
                </a:solidFill>
                <a:latin typeface="Trebuchet MS"/>
                <a:ea typeface="Trebuchet MS"/>
                <a:cs typeface="Trebuchet MS"/>
                <a:sym typeface="Trebuchet MS"/>
              </a:rPr>
              <a:t>MAGNETS :</a:t>
            </a:r>
            <a:endParaRPr sz="1200">
              <a:solidFill>
                <a:srgbClr val="595959"/>
              </a:solidFill>
              <a:latin typeface="Trebuchet MS"/>
              <a:ea typeface="Trebuchet MS"/>
              <a:cs typeface="Trebuchet MS"/>
              <a:sym typeface="Trebuchet MS"/>
            </a:endParaRPr>
          </a:p>
          <a:p>
            <a:pPr indent="0" lvl="0" marL="0" marR="1489075" rtl="0" algn="just">
              <a:lnSpc>
                <a:spcPct val="115000"/>
              </a:lnSpc>
              <a:spcBef>
                <a:spcPts val="0"/>
              </a:spcBef>
              <a:spcAft>
                <a:spcPts val="0"/>
              </a:spcAft>
              <a:buNone/>
            </a:pPr>
            <a:r>
              <a:rPr lang="en-US" sz="1200">
                <a:solidFill>
                  <a:srgbClr val="595959"/>
                </a:solidFill>
                <a:latin typeface="Trebuchet MS"/>
                <a:ea typeface="Trebuchet MS"/>
                <a:cs typeface="Trebuchet MS"/>
                <a:sym typeface="Trebuchet MS"/>
              </a:rPr>
              <a:t>	We choose aluminium because it can manage eddy currents, function as magnetic shielding, offer structural support, and most importantly, it can conduct at -273 kelvin temperatures. </a:t>
            </a:r>
            <a:endParaRPr sz="1200">
              <a:solidFill>
                <a:srgbClr val="595959"/>
              </a:solidFill>
              <a:latin typeface="Trebuchet MS"/>
              <a:ea typeface="Trebuchet MS"/>
              <a:cs typeface="Trebuchet MS"/>
              <a:sym typeface="Trebuchet MS"/>
            </a:endParaRPr>
          </a:p>
          <a:p>
            <a:pPr indent="0" lvl="0" marL="0" marR="1489075" rtl="0" algn="just">
              <a:lnSpc>
                <a:spcPct val="115000"/>
              </a:lnSpc>
              <a:spcBef>
                <a:spcPts val="0"/>
              </a:spcBef>
              <a:spcAft>
                <a:spcPts val="0"/>
              </a:spcAft>
              <a:buNone/>
            </a:pPr>
            <a:r>
              <a:t/>
            </a:r>
            <a:endParaRPr sz="1200">
              <a:solidFill>
                <a:srgbClr val="595959"/>
              </a:solidFill>
              <a:latin typeface="Trebuchet MS"/>
              <a:ea typeface="Trebuchet MS"/>
              <a:cs typeface="Trebuchet MS"/>
              <a:sym typeface="Trebuchet MS"/>
            </a:endParaRPr>
          </a:p>
          <a:p>
            <a:pPr indent="0" lvl="0" marL="0" marR="1489075" rtl="0" algn="just">
              <a:lnSpc>
                <a:spcPct val="115000"/>
              </a:lnSpc>
              <a:spcBef>
                <a:spcPts val="0"/>
              </a:spcBef>
              <a:spcAft>
                <a:spcPts val="0"/>
              </a:spcAft>
              <a:buNone/>
            </a:pPr>
            <a:r>
              <a:rPr lang="en-US" sz="1200">
                <a:solidFill>
                  <a:srgbClr val="595959"/>
                </a:solidFill>
                <a:latin typeface="Trebuchet MS"/>
                <a:ea typeface="Trebuchet MS"/>
                <a:cs typeface="Trebuchet MS"/>
                <a:sym typeface="Trebuchet MS"/>
              </a:rPr>
              <a:t>TRAVELLING SPEED :</a:t>
            </a:r>
            <a:endParaRPr sz="1200">
              <a:solidFill>
                <a:srgbClr val="595959"/>
              </a:solidFill>
              <a:latin typeface="Trebuchet MS"/>
              <a:ea typeface="Trebuchet MS"/>
              <a:cs typeface="Trebuchet MS"/>
              <a:sym typeface="Trebuchet MS"/>
            </a:endParaRPr>
          </a:p>
          <a:p>
            <a:pPr indent="0" lvl="0" marL="0" marR="1489075" rtl="0" algn="just">
              <a:lnSpc>
                <a:spcPct val="115000"/>
              </a:lnSpc>
              <a:spcBef>
                <a:spcPts val="0"/>
              </a:spcBef>
              <a:spcAft>
                <a:spcPts val="0"/>
              </a:spcAft>
              <a:buNone/>
            </a:pPr>
            <a:r>
              <a:rPr lang="en-US" sz="1200">
                <a:solidFill>
                  <a:srgbClr val="595959"/>
                </a:solidFill>
                <a:latin typeface="Trebuchet MS"/>
                <a:ea typeface="Trebuchet MS"/>
                <a:cs typeface="Trebuchet MS"/>
                <a:sym typeface="Trebuchet MS"/>
              </a:rPr>
              <a:t>	Our vehicle is known for their high speeds, with some models capable of reaching speeds exceeding 200 miles per hour (320 kilometers per hour).</a:t>
            </a:r>
            <a:endParaRPr sz="1200">
              <a:solidFill>
                <a:srgbClr val="595959"/>
              </a:solidFill>
              <a:latin typeface="Trebuchet MS"/>
              <a:ea typeface="Trebuchet MS"/>
              <a:cs typeface="Trebuchet MS"/>
              <a:sym typeface="Trebuchet MS"/>
            </a:endParaRPr>
          </a:p>
          <a:p>
            <a:pPr indent="0" lvl="0" marL="0" marR="1489075" rtl="0" algn="l">
              <a:lnSpc>
                <a:spcPct val="115000"/>
              </a:lnSpc>
              <a:spcBef>
                <a:spcPts val="0"/>
              </a:spcBef>
              <a:spcAft>
                <a:spcPts val="0"/>
              </a:spcAft>
              <a:buClr>
                <a:schemeClr val="dk1"/>
              </a:buClr>
              <a:buSzPts val="1100"/>
              <a:buFont typeface="Arial"/>
              <a:buNone/>
            </a:pPr>
            <a:r>
              <a:t/>
            </a:r>
            <a:endParaRPr sz="1200">
              <a:solidFill>
                <a:srgbClr val="595959"/>
              </a:solidFill>
              <a:latin typeface="Trebuchet MS"/>
              <a:ea typeface="Trebuchet MS"/>
              <a:cs typeface="Trebuchet MS"/>
              <a:sym typeface="Trebuchet MS"/>
            </a:endParaRPr>
          </a:p>
          <a:p>
            <a:pPr indent="0" lvl="0" marL="0" marR="1489075" rtl="0" algn="l">
              <a:lnSpc>
                <a:spcPct val="115000"/>
              </a:lnSpc>
              <a:spcBef>
                <a:spcPts val="0"/>
              </a:spcBef>
              <a:spcAft>
                <a:spcPts val="0"/>
              </a:spcAft>
              <a:buNone/>
            </a:pPr>
            <a:r>
              <a:t/>
            </a:r>
            <a:endParaRPr sz="1200">
              <a:solidFill>
                <a:srgbClr val="595959"/>
              </a:solidFill>
              <a:latin typeface="Trebuchet MS"/>
              <a:ea typeface="Trebuchet MS"/>
              <a:cs typeface="Trebuchet MS"/>
              <a:sym typeface="Trebuchet MS"/>
            </a:endParaRPr>
          </a:p>
          <a:p>
            <a:pPr indent="0" lvl="0" marL="0" marR="1489075" rtl="0" algn="l">
              <a:lnSpc>
                <a:spcPct val="115000"/>
              </a:lnSpc>
              <a:spcBef>
                <a:spcPts val="0"/>
              </a:spcBef>
              <a:spcAft>
                <a:spcPts val="0"/>
              </a:spcAft>
              <a:buClr>
                <a:schemeClr val="dk1"/>
              </a:buClr>
              <a:buSzPts val="1100"/>
              <a:buFont typeface="Arial"/>
              <a:buNone/>
            </a:pPr>
            <a:r>
              <a:t/>
            </a:r>
            <a:endParaRPr sz="1200">
              <a:solidFill>
                <a:srgbClr val="595959"/>
              </a:solidFill>
              <a:latin typeface="Trebuchet MS"/>
              <a:ea typeface="Trebuchet MS"/>
              <a:cs typeface="Trebuchet MS"/>
              <a:sym typeface="Trebuchet MS"/>
            </a:endParaRPr>
          </a:p>
          <a:p>
            <a:pPr indent="0" lvl="0" marL="0" marR="1489075" rtl="0" algn="l">
              <a:lnSpc>
                <a:spcPct val="115000"/>
              </a:lnSpc>
              <a:spcBef>
                <a:spcPts val="0"/>
              </a:spcBef>
              <a:spcAft>
                <a:spcPts val="0"/>
              </a:spcAft>
              <a:buNone/>
            </a:pPr>
            <a:r>
              <a:t/>
            </a:r>
            <a:endParaRPr sz="1200">
              <a:solidFill>
                <a:srgbClr val="595959"/>
              </a:solidFill>
              <a:latin typeface="Trebuchet MS"/>
              <a:ea typeface="Trebuchet MS"/>
              <a:cs typeface="Trebuchet MS"/>
              <a:sym typeface="Trebuchet MS"/>
            </a:endParaRPr>
          </a:p>
          <a:p>
            <a:pPr indent="0" lvl="0" marL="0" marR="1489075" rtl="0" algn="l">
              <a:lnSpc>
                <a:spcPct val="115000"/>
              </a:lnSpc>
              <a:spcBef>
                <a:spcPts val="0"/>
              </a:spcBef>
              <a:spcAft>
                <a:spcPts val="0"/>
              </a:spcAft>
              <a:buNone/>
            </a:pPr>
            <a:r>
              <a:rPr lang="en-US" sz="1200">
                <a:solidFill>
                  <a:srgbClr val="595959"/>
                </a:solidFill>
                <a:latin typeface="Trebuchet MS"/>
                <a:ea typeface="Trebuchet MS"/>
                <a:cs typeface="Trebuchet MS"/>
                <a:sym typeface="Trebuchet MS"/>
              </a:rPr>
              <a:t>	</a:t>
            </a:r>
            <a:endParaRPr sz="1200">
              <a:solidFill>
                <a:srgbClr val="595959"/>
              </a:solidFill>
              <a:latin typeface="Trebuchet MS"/>
              <a:ea typeface="Trebuchet MS"/>
              <a:cs typeface="Trebuchet MS"/>
              <a:sym typeface="Trebuchet MS"/>
            </a:endParaRPr>
          </a:p>
          <a:p>
            <a:pPr indent="0" lvl="0" marL="12700" marR="1489075" rtl="0" algn="l">
              <a:lnSpc>
                <a:spcPct val="115000"/>
              </a:lnSpc>
              <a:spcBef>
                <a:spcPts val="0"/>
              </a:spcBef>
              <a:spcAft>
                <a:spcPts val="0"/>
              </a:spcAft>
              <a:buNone/>
            </a:pPr>
            <a:r>
              <a:rPr lang="en-US" sz="1200">
                <a:solidFill>
                  <a:srgbClr val="595959"/>
                </a:solidFill>
                <a:latin typeface="Trebuchet MS"/>
                <a:ea typeface="Trebuchet MS"/>
                <a:cs typeface="Trebuchet MS"/>
                <a:sym typeface="Trebuchet MS"/>
              </a:rPr>
              <a:t>	</a:t>
            </a:r>
            <a:endParaRPr sz="1200">
              <a:solidFill>
                <a:srgbClr val="595959"/>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7cd07f8f16_0_147"/>
          <p:cNvSpPr txBox="1"/>
          <p:nvPr>
            <p:ph type="title"/>
          </p:nvPr>
        </p:nvSpPr>
        <p:spPr>
          <a:xfrm>
            <a:off x="387350" y="2707850"/>
            <a:ext cx="4546800" cy="520800"/>
          </a:xfrm>
          <a:prstGeom prst="rect">
            <a:avLst/>
          </a:prstGeom>
          <a:noFill/>
          <a:ln>
            <a:noFill/>
          </a:ln>
        </p:spPr>
        <p:txBody>
          <a:bodyPr anchorCtr="0" anchor="t" bIns="0" lIns="0" spcFirstLastPara="1" rIns="0" wrap="square" tIns="12700">
            <a:spAutoFit/>
          </a:bodyPr>
          <a:lstStyle/>
          <a:p>
            <a:pPr indent="0" lvl="0" marL="0" rtl="0" algn="l">
              <a:lnSpc>
                <a:spcPct val="114090"/>
              </a:lnSpc>
              <a:spcBef>
                <a:spcPts val="0"/>
              </a:spcBef>
              <a:spcAft>
                <a:spcPts val="0"/>
              </a:spcAft>
              <a:buNone/>
            </a:pPr>
            <a:r>
              <a:rPr b="1" lang="en-US" sz="3300">
                <a:solidFill>
                  <a:schemeClr val="dk2"/>
                </a:solidFill>
                <a:latin typeface="Helvetica Neue"/>
                <a:ea typeface="Helvetica Neue"/>
                <a:cs typeface="Helvetica Neue"/>
                <a:sym typeface="Helvetica Neue"/>
              </a:rPr>
              <a:t>Innovation</a:t>
            </a:r>
            <a:endParaRPr b="1" sz="3300">
              <a:solidFill>
                <a:schemeClr val="dk2"/>
              </a:solidFill>
              <a:latin typeface="Helvetica Neue"/>
              <a:ea typeface="Helvetica Neue"/>
              <a:cs typeface="Helvetica Neue"/>
              <a:sym typeface="Helvetica Neue"/>
            </a:endParaRPr>
          </a:p>
        </p:txBody>
      </p:sp>
      <p:sp>
        <p:nvSpPr>
          <p:cNvPr id="161" name="Google Shape;161;g27cd07f8f16_0_147"/>
          <p:cNvSpPr txBox="1"/>
          <p:nvPr/>
        </p:nvSpPr>
        <p:spPr>
          <a:xfrm>
            <a:off x="387350" y="3395850"/>
            <a:ext cx="4197900" cy="802200"/>
          </a:xfrm>
          <a:prstGeom prst="rect">
            <a:avLst/>
          </a:prstGeom>
          <a:noFill/>
          <a:ln>
            <a:noFill/>
          </a:ln>
        </p:spPr>
        <p:txBody>
          <a:bodyPr anchorCtr="0" anchor="t" bIns="0" lIns="0" spcFirstLastPara="1" rIns="0" wrap="square" tIns="32375">
            <a:spAutoFit/>
          </a:bodyPr>
          <a:lstStyle/>
          <a:p>
            <a:pPr indent="-292100" lvl="0" marL="457200" marR="0" rtl="0" algn="l">
              <a:lnSpc>
                <a:spcPct val="100000"/>
              </a:lnSpc>
              <a:spcBef>
                <a:spcPts val="0"/>
              </a:spcBef>
              <a:spcAft>
                <a:spcPts val="0"/>
              </a:spcAft>
              <a:buSzPts val="1000"/>
              <a:buFont typeface="Trebuchet MS"/>
              <a:buChar char="●"/>
            </a:pPr>
            <a:r>
              <a:rPr i="1" lang="en-US" sz="1000">
                <a:solidFill>
                  <a:srgbClr val="595959"/>
                </a:solidFill>
                <a:latin typeface="Trebuchet MS"/>
                <a:ea typeface="Trebuchet MS"/>
                <a:cs typeface="Trebuchet MS"/>
                <a:sym typeface="Trebuchet MS"/>
              </a:rPr>
              <a:t>This transportation is unique from others since, the present magnetic </a:t>
            </a:r>
            <a:r>
              <a:rPr i="1" lang="en-US" sz="1000">
                <a:solidFill>
                  <a:srgbClr val="595959"/>
                </a:solidFill>
                <a:latin typeface="Trebuchet MS"/>
                <a:ea typeface="Trebuchet MS"/>
                <a:cs typeface="Trebuchet MS"/>
                <a:sym typeface="Trebuchet MS"/>
              </a:rPr>
              <a:t>levitation</a:t>
            </a:r>
            <a:r>
              <a:rPr i="1" lang="en-US" sz="1000">
                <a:solidFill>
                  <a:srgbClr val="595959"/>
                </a:solidFill>
                <a:latin typeface="Trebuchet MS"/>
                <a:ea typeface="Trebuchet MS"/>
                <a:cs typeface="Trebuchet MS"/>
                <a:sym typeface="Trebuchet MS"/>
              </a:rPr>
              <a:t> is only used in rail transport.</a:t>
            </a:r>
            <a:endParaRPr i="1" sz="1000">
              <a:solidFill>
                <a:srgbClr val="595959"/>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i="1" sz="1000">
              <a:solidFill>
                <a:srgbClr val="595959"/>
              </a:solidFill>
              <a:latin typeface="Trebuchet MS"/>
              <a:ea typeface="Trebuchet MS"/>
              <a:cs typeface="Trebuchet MS"/>
              <a:sym typeface="Trebuchet MS"/>
            </a:endParaRPr>
          </a:p>
          <a:p>
            <a:pPr indent="-292100" lvl="0" marL="457200" marR="0" rtl="0" algn="l">
              <a:lnSpc>
                <a:spcPct val="100000"/>
              </a:lnSpc>
              <a:spcBef>
                <a:spcPts val="0"/>
              </a:spcBef>
              <a:spcAft>
                <a:spcPts val="0"/>
              </a:spcAft>
              <a:buClr>
                <a:srgbClr val="595959"/>
              </a:buClr>
              <a:buSzPts val="1000"/>
              <a:buFont typeface="Trebuchet MS"/>
              <a:buChar char="●"/>
            </a:pPr>
            <a:r>
              <a:rPr i="1" lang="en-US" sz="1000">
                <a:solidFill>
                  <a:srgbClr val="595959"/>
                </a:solidFill>
                <a:latin typeface="Trebuchet MS"/>
                <a:ea typeface="Trebuchet MS"/>
                <a:cs typeface="Trebuchet MS"/>
                <a:sym typeface="Trebuchet MS"/>
              </a:rPr>
              <a:t>We have introduced this </a:t>
            </a:r>
            <a:r>
              <a:rPr i="1" lang="en-US" sz="1000">
                <a:solidFill>
                  <a:srgbClr val="595959"/>
                </a:solidFill>
                <a:latin typeface="Trebuchet MS"/>
                <a:ea typeface="Trebuchet MS"/>
                <a:cs typeface="Trebuchet MS"/>
                <a:sym typeface="Trebuchet MS"/>
              </a:rPr>
              <a:t>system</a:t>
            </a:r>
            <a:r>
              <a:rPr i="1" lang="en-US" sz="1000">
                <a:solidFill>
                  <a:srgbClr val="595959"/>
                </a:solidFill>
                <a:latin typeface="Trebuchet MS"/>
                <a:ea typeface="Trebuchet MS"/>
                <a:cs typeface="Trebuchet MS"/>
                <a:sym typeface="Trebuchet MS"/>
              </a:rPr>
              <a:t> in goods transportation for the better advancement</a:t>
            </a:r>
            <a:endParaRPr i="1" sz="1000">
              <a:solidFill>
                <a:srgbClr val="595959"/>
              </a:solidFill>
              <a:latin typeface="Trebuchet MS"/>
              <a:ea typeface="Trebuchet MS"/>
              <a:cs typeface="Trebuchet MS"/>
              <a:sym typeface="Trebuchet MS"/>
            </a:endParaRPr>
          </a:p>
        </p:txBody>
      </p:sp>
      <p:sp>
        <p:nvSpPr>
          <p:cNvPr id="162" name="Google Shape;162;g27cd07f8f16_0_147"/>
          <p:cNvSpPr txBox="1"/>
          <p:nvPr>
            <p:ph type="title"/>
          </p:nvPr>
        </p:nvSpPr>
        <p:spPr>
          <a:xfrm>
            <a:off x="387350" y="361150"/>
            <a:ext cx="4546800" cy="520800"/>
          </a:xfrm>
          <a:prstGeom prst="rect">
            <a:avLst/>
          </a:prstGeom>
          <a:noFill/>
          <a:ln>
            <a:noFill/>
          </a:ln>
        </p:spPr>
        <p:txBody>
          <a:bodyPr anchorCtr="0" anchor="t" bIns="0" lIns="0" spcFirstLastPara="1" rIns="0" wrap="square" tIns="12700">
            <a:spAutoFit/>
          </a:bodyPr>
          <a:lstStyle/>
          <a:p>
            <a:pPr indent="0" lvl="0" marL="0" rtl="0" algn="l">
              <a:lnSpc>
                <a:spcPct val="114090"/>
              </a:lnSpc>
              <a:spcBef>
                <a:spcPts val="0"/>
              </a:spcBef>
              <a:spcAft>
                <a:spcPts val="0"/>
              </a:spcAft>
              <a:buNone/>
            </a:pPr>
            <a:r>
              <a:rPr b="1" lang="en-US" sz="3300">
                <a:solidFill>
                  <a:schemeClr val="dk2"/>
                </a:solidFill>
                <a:latin typeface="Helvetica Neue"/>
                <a:ea typeface="Helvetica Neue"/>
                <a:cs typeface="Helvetica Neue"/>
                <a:sym typeface="Helvetica Neue"/>
              </a:rPr>
              <a:t>Final Solution</a:t>
            </a:r>
            <a:endParaRPr b="1" sz="3300">
              <a:solidFill>
                <a:schemeClr val="dk2"/>
              </a:solidFill>
              <a:latin typeface="Helvetica Neue"/>
              <a:ea typeface="Helvetica Neue"/>
              <a:cs typeface="Helvetica Neue"/>
              <a:sym typeface="Helvetica Neue"/>
            </a:endParaRPr>
          </a:p>
        </p:txBody>
      </p:sp>
      <p:sp>
        <p:nvSpPr>
          <p:cNvPr id="163" name="Google Shape;163;g27cd07f8f16_0_147"/>
          <p:cNvSpPr txBox="1"/>
          <p:nvPr/>
        </p:nvSpPr>
        <p:spPr>
          <a:xfrm>
            <a:off x="524075" y="881950"/>
            <a:ext cx="4197900" cy="1879800"/>
          </a:xfrm>
          <a:prstGeom prst="rect">
            <a:avLst/>
          </a:prstGeom>
          <a:noFill/>
          <a:ln>
            <a:noFill/>
          </a:ln>
        </p:spPr>
        <p:txBody>
          <a:bodyPr anchorCtr="0" anchor="t" bIns="0" lIns="0" spcFirstLastPara="1" rIns="0" wrap="square" tIns="32375">
            <a:spAutoFit/>
          </a:bodyPr>
          <a:lstStyle/>
          <a:p>
            <a:pPr indent="-292100" lvl="0" marL="457200" marR="0" rtl="0" algn="l">
              <a:lnSpc>
                <a:spcPct val="100000"/>
              </a:lnSpc>
              <a:spcBef>
                <a:spcPts val="0"/>
              </a:spcBef>
              <a:spcAft>
                <a:spcPts val="0"/>
              </a:spcAft>
              <a:buClr>
                <a:srgbClr val="595959"/>
              </a:buClr>
              <a:buSzPts val="1000"/>
              <a:buFont typeface="Trebuchet MS"/>
              <a:buChar char="●"/>
            </a:pPr>
            <a:r>
              <a:rPr i="1" lang="en-US" sz="1000">
                <a:solidFill>
                  <a:srgbClr val="595959"/>
                </a:solidFill>
                <a:latin typeface="Trebuchet MS"/>
                <a:ea typeface="Trebuchet MS"/>
                <a:cs typeface="Trebuchet MS"/>
                <a:sym typeface="Trebuchet MS"/>
              </a:rPr>
              <a:t>Unlike other forms of transportation, this technology makes it possible to transfer goods more quickly.</a:t>
            </a:r>
            <a:endParaRPr i="1" sz="1000">
              <a:solidFill>
                <a:srgbClr val="595959"/>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i="1" sz="1000">
              <a:solidFill>
                <a:srgbClr val="595959"/>
              </a:solidFill>
              <a:latin typeface="Trebuchet MS"/>
              <a:ea typeface="Trebuchet MS"/>
              <a:cs typeface="Trebuchet MS"/>
              <a:sym typeface="Trebuchet MS"/>
            </a:endParaRPr>
          </a:p>
          <a:p>
            <a:pPr indent="-292100" lvl="0" marL="457200" marR="0" rtl="0" algn="l">
              <a:lnSpc>
                <a:spcPct val="100000"/>
              </a:lnSpc>
              <a:spcBef>
                <a:spcPts val="0"/>
              </a:spcBef>
              <a:spcAft>
                <a:spcPts val="0"/>
              </a:spcAft>
              <a:buClr>
                <a:srgbClr val="595959"/>
              </a:buClr>
              <a:buSzPts val="1000"/>
              <a:buFont typeface="Trebuchet MS"/>
              <a:buChar char="●"/>
            </a:pPr>
            <a:r>
              <a:rPr i="1" lang="en-US" sz="1000">
                <a:solidFill>
                  <a:srgbClr val="595959"/>
                </a:solidFill>
                <a:latin typeface="Trebuchet MS"/>
                <a:ea typeface="Trebuchet MS"/>
                <a:cs typeface="Trebuchet MS"/>
                <a:sym typeface="Trebuchet MS"/>
              </a:rPr>
              <a:t>Compared to cars that run on fossil fuels and 42% compared to electric cars, the emissions can be reduced by up to 80%.</a:t>
            </a:r>
            <a:endParaRPr i="1" sz="1000">
              <a:solidFill>
                <a:srgbClr val="595959"/>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i="1" sz="1000">
              <a:solidFill>
                <a:srgbClr val="595959"/>
              </a:solidFill>
              <a:latin typeface="Trebuchet MS"/>
              <a:ea typeface="Trebuchet MS"/>
              <a:cs typeface="Trebuchet MS"/>
              <a:sym typeface="Trebuchet MS"/>
            </a:endParaRPr>
          </a:p>
          <a:p>
            <a:pPr indent="-292100" lvl="0" marL="457200" marR="0" rtl="0" algn="l">
              <a:lnSpc>
                <a:spcPct val="100000"/>
              </a:lnSpc>
              <a:spcBef>
                <a:spcPts val="0"/>
              </a:spcBef>
              <a:spcAft>
                <a:spcPts val="0"/>
              </a:spcAft>
              <a:buClr>
                <a:srgbClr val="595959"/>
              </a:buClr>
              <a:buSzPts val="1000"/>
              <a:buFont typeface="Trebuchet MS"/>
              <a:buChar char="●"/>
            </a:pPr>
            <a:r>
              <a:rPr i="1" lang="en-US" sz="1000">
                <a:solidFill>
                  <a:srgbClr val="595959"/>
                </a:solidFill>
                <a:latin typeface="Trebuchet MS"/>
                <a:ea typeface="Trebuchet MS"/>
                <a:cs typeface="Trebuchet MS"/>
                <a:sym typeface="Trebuchet MS"/>
              </a:rPr>
              <a:t>Traffic congestion is decreased through particular road and vehicle construction.</a:t>
            </a:r>
            <a:endParaRPr i="1" sz="1000">
              <a:solidFill>
                <a:srgbClr val="595959"/>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i="1" sz="1000">
              <a:solidFill>
                <a:srgbClr val="595959"/>
              </a:solidFill>
              <a:latin typeface="Trebuchet MS"/>
              <a:ea typeface="Trebuchet MS"/>
              <a:cs typeface="Trebuchet MS"/>
              <a:sym typeface="Trebuchet MS"/>
            </a:endParaRPr>
          </a:p>
          <a:p>
            <a:pPr indent="-292100" lvl="0" marL="457200" marR="0" rtl="0" algn="l">
              <a:lnSpc>
                <a:spcPct val="100000"/>
              </a:lnSpc>
              <a:spcBef>
                <a:spcPts val="0"/>
              </a:spcBef>
              <a:spcAft>
                <a:spcPts val="0"/>
              </a:spcAft>
              <a:buClr>
                <a:srgbClr val="595959"/>
              </a:buClr>
              <a:buSzPts val="1000"/>
              <a:buFont typeface="Trebuchet MS"/>
              <a:buChar char="●"/>
            </a:pPr>
            <a:r>
              <a:rPr i="1" lang="en-US" sz="1000">
                <a:solidFill>
                  <a:srgbClr val="595959"/>
                </a:solidFill>
                <a:latin typeface="Trebuchet MS"/>
                <a:ea typeface="Trebuchet MS"/>
                <a:cs typeface="Trebuchet MS"/>
                <a:sym typeface="Trebuchet MS"/>
              </a:rPr>
              <a:t>This mode of transportation can save non-renewable resources the greatest. </a:t>
            </a:r>
            <a:endParaRPr i="1" sz="1000">
              <a:solidFill>
                <a:srgbClr val="595959"/>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i="1" sz="1000">
              <a:solidFill>
                <a:srgbClr val="595959"/>
              </a:solidFill>
              <a:latin typeface="Trebuchet MS"/>
              <a:ea typeface="Trebuchet MS"/>
              <a:cs typeface="Trebuchet MS"/>
              <a:sym typeface="Trebuchet MS"/>
            </a:endParaRPr>
          </a:p>
        </p:txBody>
      </p:sp>
      <p:pic>
        <p:nvPicPr>
          <p:cNvPr id="164" name="Google Shape;164;g27cd07f8f16_0_147"/>
          <p:cNvPicPr preferRelativeResize="0"/>
          <p:nvPr/>
        </p:nvPicPr>
        <p:blipFill>
          <a:blip r:embed="rId3">
            <a:alphaModFix/>
          </a:blip>
          <a:stretch>
            <a:fillRect/>
          </a:stretch>
        </p:blipFill>
        <p:spPr>
          <a:xfrm>
            <a:off x="4684725" y="1377161"/>
            <a:ext cx="4459275" cy="20948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7cd07f8f16_0_204"/>
          <p:cNvSpPr txBox="1"/>
          <p:nvPr>
            <p:ph type="title"/>
          </p:nvPr>
        </p:nvSpPr>
        <p:spPr>
          <a:xfrm>
            <a:off x="369300" y="252800"/>
            <a:ext cx="60078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latin typeface="Tahoma"/>
                <a:ea typeface="Tahoma"/>
                <a:cs typeface="Tahoma"/>
                <a:sym typeface="Tahoma"/>
              </a:rPr>
              <a:t>Final CAD Product Images</a:t>
            </a:r>
            <a:endParaRPr b="1" sz="3300">
              <a:solidFill>
                <a:schemeClr val="dk2"/>
              </a:solidFill>
              <a:latin typeface="Tahoma"/>
              <a:ea typeface="Tahoma"/>
              <a:cs typeface="Tahoma"/>
              <a:sym typeface="Tahoma"/>
            </a:endParaRPr>
          </a:p>
        </p:txBody>
      </p:sp>
      <p:pic>
        <p:nvPicPr>
          <p:cNvPr id="170" name="Google Shape;170;g27cd07f8f16_0_204"/>
          <p:cNvPicPr preferRelativeResize="0"/>
          <p:nvPr/>
        </p:nvPicPr>
        <p:blipFill>
          <a:blip r:embed="rId3">
            <a:alphaModFix/>
          </a:blip>
          <a:stretch>
            <a:fillRect/>
          </a:stretch>
        </p:blipFill>
        <p:spPr>
          <a:xfrm>
            <a:off x="369300" y="1001425"/>
            <a:ext cx="4291350" cy="3433076"/>
          </a:xfrm>
          <a:prstGeom prst="rect">
            <a:avLst/>
          </a:prstGeom>
          <a:noFill/>
          <a:ln>
            <a:noFill/>
          </a:ln>
        </p:spPr>
      </p:pic>
      <p:sp>
        <p:nvSpPr>
          <p:cNvPr id="171" name="Google Shape;171;g27cd07f8f16_0_204"/>
          <p:cNvSpPr txBox="1"/>
          <p:nvPr/>
        </p:nvSpPr>
        <p:spPr>
          <a:xfrm>
            <a:off x="2253225" y="773600"/>
            <a:ext cx="5235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ROAD</a:t>
            </a:r>
            <a:endParaRPr b="1" sz="1200">
              <a:latin typeface="Lucida Sans"/>
              <a:ea typeface="Lucida Sans"/>
              <a:cs typeface="Lucida Sans"/>
              <a:sym typeface="Lucida Sans"/>
            </a:endParaRPr>
          </a:p>
        </p:txBody>
      </p:sp>
      <p:pic>
        <p:nvPicPr>
          <p:cNvPr id="172" name="Google Shape;172;g27cd07f8f16_0_204"/>
          <p:cNvPicPr preferRelativeResize="0"/>
          <p:nvPr/>
        </p:nvPicPr>
        <p:blipFill>
          <a:blip r:embed="rId4">
            <a:alphaModFix/>
          </a:blip>
          <a:stretch>
            <a:fillRect/>
          </a:stretch>
        </p:blipFill>
        <p:spPr>
          <a:xfrm>
            <a:off x="4813050" y="926000"/>
            <a:ext cx="1700251" cy="1360201"/>
          </a:xfrm>
          <a:prstGeom prst="rect">
            <a:avLst/>
          </a:prstGeom>
          <a:noFill/>
          <a:ln>
            <a:noFill/>
          </a:ln>
        </p:spPr>
      </p:pic>
      <p:pic>
        <p:nvPicPr>
          <p:cNvPr id="173" name="Google Shape;173;g27cd07f8f16_0_204"/>
          <p:cNvPicPr preferRelativeResize="0"/>
          <p:nvPr/>
        </p:nvPicPr>
        <p:blipFill>
          <a:blip r:embed="rId5">
            <a:alphaModFix/>
          </a:blip>
          <a:stretch>
            <a:fillRect/>
          </a:stretch>
        </p:blipFill>
        <p:spPr>
          <a:xfrm>
            <a:off x="6335769" y="2286200"/>
            <a:ext cx="2732781" cy="2186225"/>
          </a:xfrm>
          <a:prstGeom prst="rect">
            <a:avLst/>
          </a:prstGeom>
          <a:noFill/>
          <a:ln>
            <a:noFill/>
          </a:ln>
        </p:spPr>
      </p:pic>
      <p:sp>
        <p:nvSpPr>
          <p:cNvPr id="174" name="Google Shape;174;g27cd07f8f16_0_204"/>
          <p:cNvSpPr txBox="1"/>
          <p:nvPr/>
        </p:nvSpPr>
        <p:spPr>
          <a:xfrm>
            <a:off x="6665700" y="1322075"/>
            <a:ext cx="814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MAGNETS</a:t>
            </a:r>
            <a:endParaRPr b="1" sz="1200">
              <a:latin typeface="Lucida Sans"/>
              <a:ea typeface="Lucida Sans"/>
              <a:cs typeface="Lucida Sans"/>
              <a:sym typeface="Lucida Sans"/>
            </a:endParaRPr>
          </a:p>
        </p:txBody>
      </p:sp>
      <p:sp>
        <p:nvSpPr>
          <p:cNvPr id="175" name="Google Shape;175;g27cd07f8f16_0_204"/>
          <p:cNvSpPr txBox="1"/>
          <p:nvPr/>
        </p:nvSpPr>
        <p:spPr>
          <a:xfrm>
            <a:off x="5056275" y="3167450"/>
            <a:ext cx="12138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SUPER</a:t>
            </a:r>
            <a:endParaRPr b="1" sz="1200">
              <a:solidFill>
                <a:srgbClr val="595959"/>
              </a:solidFill>
              <a:latin typeface="Lucida Sans"/>
              <a:ea typeface="Lucida Sans"/>
              <a:cs typeface="Lucida Sans"/>
              <a:sym typeface="Lucida Sans"/>
            </a:endParaRPr>
          </a:p>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CONDUCTING</a:t>
            </a:r>
            <a:r>
              <a:rPr b="1" lang="en-US" sz="1200">
                <a:solidFill>
                  <a:srgbClr val="595959"/>
                </a:solidFill>
                <a:latin typeface="Lucida Sans"/>
                <a:ea typeface="Lucida Sans"/>
                <a:cs typeface="Lucida Sans"/>
                <a:sym typeface="Lucida Sans"/>
              </a:rPr>
              <a:t> </a:t>
            </a:r>
            <a:endParaRPr b="1" sz="1200">
              <a:solidFill>
                <a:srgbClr val="595959"/>
              </a:solidFill>
              <a:latin typeface="Lucida Sans"/>
              <a:ea typeface="Lucida Sans"/>
              <a:cs typeface="Lucida Sans"/>
              <a:sym typeface="Lucida Sans"/>
            </a:endParaRPr>
          </a:p>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COILS</a:t>
            </a:r>
            <a:endParaRPr b="1" sz="1200">
              <a:latin typeface="Lucida Sans"/>
              <a:ea typeface="Lucida Sans"/>
              <a:cs typeface="Lucida Sans"/>
              <a:sym typeface="Lucid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7cd07f8f16_4_0"/>
          <p:cNvSpPr txBox="1"/>
          <p:nvPr>
            <p:ph type="title"/>
          </p:nvPr>
        </p:nvSpPr>
        <p:spPr>
          <a:xfrm>
            <a:off x="369300" y="252800"/>
            <a:ext cx="60078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latin typeface="Tahoma"/>
                <a:ea typeface="Tahoma"/>
                <a:cs typeface="Tahoma"/>
                <a:sym typeface="Tahoma"/>
              </a:rPr>
              <a:t>Final CAD Product Images</a:t>
            </a:r>
            <a:endParaRPr b="1" sz="3300">
              <a:solidFill>
                <a:schemeClr val="dk2"/>
              </a:solidFill>
              <a:latin typeface="Tahoma"/>
              <a:ea typeface="Tahoma"/>
              <a:cs typeface="Tahoma"/>
              <a:sym typeface="Tahoma"/>
            </a:endParaRPr>
          </a:p>
        </p:txBody>
      </p:sp>
      <p:sp>
        <p:nvSpPr>
          <p:cNvPr id="181" name="Google Shape;181;g27cd07f8f16_4_0"/>
          <p:cNvSpPr txBox="1"/>
          <p:nvPr/>
        </p:nvSpPr>
        <p:spPr>
          <a:xfrm>
            <a:off x="7135050" y="1716850"/>
            <a:ext cx="1150800" cy="1305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COMPLETE</a:t>
            </a:r>
            <a:endParaRPr b="1" sz="1200">
              <a:solidFill>
                <a:srgbClr val="595959"/>
              </a:solidFill>
              <a:latin typeface="Lucida Sans"/>
              <a:ea typeface="Lucida Sans"/>
              <a:cs typeface="Lucida Sans"/>
              <a:sym typeface="Lucida Sans"/>
            </a:endParaRPr>
          </a:p>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COOLING SYSTEM </a:t>
            </a:r>
            <a:endParaRPr b="1" sz="1200">
              <a:solidFill>
                <a:srgbClr val="595959"/>
              </a:solidFill>
              <a:latin typeface="Lucida Sans"/>
              <a:ea typeface="Lucida Sans"/>
              <a:cs typeface="Lucida Sans"/>
              <a:sym typeface="Lucida Sans"/>
            </a:endParaRPr>
          </a:p>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WITH </a:t>
            </a:r>
            <a:r>
              <a:rPr b="1" lang="en-US" sz="1200">
                <a:solidFill>
                  <a:srgbClr val="595959"/>
                </a:solidFill>
                <a:latin typeface="Lucida Sans"/>
                <a:ea typeface="Lucida Sans"/>
                <a:cs typeface="Lucida Sans"/>
                <a:sym typeface="Lucida Sans"/>
              </a:rPr>
              <a:t>CHASSIS - </a:t>
            </a:r>
            <a:r>
              <a:rPr b="1" lang="en-US" sz="1200">
                <a:solidFill>
                  <a:srgbClr val="595959"/>
                </a:solidFill>
                <a:latin typeface="Lucida Sans"/>
                <a:ea typeface="Lucida Sans"/>
                <a:cs typeface="Lucida Sans"/>
                <a:sym typeface="Lucida Sans"/>
              </a:rPr>
              <a:t>MAGNETIC</a:t>
            </a:r>
            <a:r>
              <a:rPr b="1" lang="en-US" sz="1200">
                <a:solidFill>
                  <a:srgbClr val="595959"/>
                </a:solidFill>
                <a:latin typeface="Lucida Sans"/>
                <a:ea typeface="Lucida Sans"/>
                <a:cs typeface="Lucida Sans"/>
                <a:sym typeface="Lucida Sans"/>
              </a:rPr>
              <a:t> LEVITATION</a:t>
            </a:r>
            <a:endParaRPr b="1" sz="1200">
              <a:latin typeface="Lucida Sans"/>
              <a:ea typeface="Lucida Sans"/>
              <a:cs typeface="Lucida Sans"/>
              <a:sym typeface="Lucida Sans"/>
            </a:endParaRPr>
          </a:p>
        </p:txBody>
      </p:sp>
      <p:pic>
        <p:nvPicPr>
          <p:cNvPr id="182" name="Google Shape;182;g27cd07f8f16_4_0"/>
          <p:cNvPicPr preferRelativeResize="0"/>
          <p:nvPr/>
        </p:nvPicPr>
        <p:blipFill rotWithShape="1">
          <a:blip r:embed="rId3">
            <a:alphaModFix/>
          </a:blip>
          <a:srcRect b="8664" l="28752" r="16996" t="21629"/>
          <a:stretch/>
        </p:blipFill>
        <p:spPr>
          <a:xfrm>
            <a:off x="739975" y="841525"/>
            <a:ext cx="6007800" cy="354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9"/>
          <p:cNvSpPr txBox="1"/>
          <p:nvPr>
            <p:ph type="title"/>
          </p:nvPr>
        </p:nvSpPr>
        <p:spPr>
          <a:xfrm>
            <a:off x="369300" y="252800"/>
            <a:ext cx="60078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latin typeface="Tahoma"/>
                <a:ea typeface="Tahoma"/>
                <a:cs typeface="Tahoma"/>
                <a:sym typeface="Tahoma"/>
              </a:rPr>
              <a:t>Final CAD Product Images</a:t>
            </a:r>
            <a:endParaRPr b="1" sz="3300">
              <a:solidFill>
                <a:schemeClr val="dk2"/>
              </a:solidFill>
              <a:latin typeface="Tahoma"/>
              <a:ea typeface="Tahoma"/>
              <a:cs typeface="Tahoma"/>
              <a:sym typeface="Tahoma"/>
            </a:endParaRPr>
          </a:p>
        </p:txBody>
      </p:sp>
      <p:pic>
        <p:nvPicPr>
          <p:cNvPr id="188" name="Google Shape;188;p9"/>
          <p:cNvPicPr preferRelativeResize="0"/>
          <p:nvPr/>
        </p:nvPicPr>
        <p:blipFill>
          <a:blip r:embed="rId3">
            <a:alphaModFix/>
          </a:blip>
          <a:stretch>
            <a:fillRect/>
          </a:stretch>
        </p:blipFill>
        <p:spPr>
          <a:xfrm>
            <a:off x="680500" y="1161550"/>
            <a:ext cx="4055601" cy="3244475"/>
          </a:xfrm>
          <a:prstGeom prst="rect">
            <a:avLst/>
          </a:prstGeom>
          <a:noFill/>
          <a:ln>
            <a:noFill/>
          </a:ln>
        </p:spPr>
      </p:pic>
      <p:sp>
        <p:nvSpPr>
          <p:cNvPr id="189" name="Google Shape;189;p9"/>
          <p:cNvSpPr txBox="1"/>
          <p:nvPr/>
        </p:nvSpPr>
        <p:spPr>
          <a:xfrm>
            <a:off x="2253225" y="868875"/>
            <a:ext cx="757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VEHICLE</a:t>
            </a:r>
            <a:endParaRPr b="1" sz="1200">
              <a:latin typeface="Lucida Sans"/>
              <a:ea typeface="Lucida Sans"/>
              <a:cs typeface="Lucida Sans"/>
              <a:sym typeface="Lucida Sans"/>
            </a:endParaRPr>
          </a:p>
        </p:txBody>
      </p:sp>
      <p:pic>
        <p:nvPicPr>
          <p:cNvPr id="190" name="Google Shape;190;p9"/>
          <p:cNvPicPr preferRelativeResize="0"/>
          <p:nvPr/>
        </p:nvPicPr>
        <p:blipFill>
          <a:blip r:embed="rId4">
            <a:alphaModFix/>
          </a:blip>
          <a:stretch>
            <a:fillRect/>
          </a:stretch>
        </p:blipFill>
        <p:spPr>
          <a:xfrm>
            <a:off x="4822475" y="1066275"/>
            <a:ext cx="4178550" cy="3342840"/>
          </a:xfrm>
          <a:prstGeom prst="rect">
            <a:avLst/>
          </a:prstGeom>
          <a:noFill/>
          <a:ln>
            <a:noFill/>
          </a:ln>
        </p:spPr>
      </p:pic>
      <p:sp>
        <p:nvSpPr>
          <p:cNvPr id="191" name="Google Shape;191;p9"/>
          <p:cNvSpPr txBox="1"/>
          <p:nvPr/>
        </p:nvSpPr>
        <p:spPr>
          <a:xfrm>
            <a:off x="6515475" y="773600"/>
            <a:ext cx="7737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CHASSIS</a:t>
            </a:r>
            <a:endParaRPr b="1" sz="1200">
              <a:latin typeface="Lucida Sans"/>
              <a:ea typeface="Lucida Sans"/>
              <a:cs typeface="Lucida Sans"/>
              <a:sym typeface="Lucid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txBox="1"/>
          <p:nvPr>
            <p:ph type="title"/>
          </p:nvPr>
        </p:nvSpPr>
        <p:spPr>
          <a:xfrm>
            <a:off x="343150" y="237402"/>
            <a:ext cx="31287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latin typeface="Trebuchet MS"/>
                <a:ea typeface="Trebuchet MS"/>
                <a:cs typeface="Trebuchet MS"/>
                <a:sym typeface="Trebuchet MS"/>
              </a:rPr>
              <a:t>Product details</a:t>
            </a:r>
            <a:endParaRPr b="1" sz="3300">
              <a:solidFill>
                <a:schemeClr val="dk2"/>
              </a:solidFill>
              <a:latin typeface="Trebuchet MS"/>
              <a:ea typeface="Trebuchet MS"/>
              <a:cs typeface="Trebuchet MS"/>
              <a:sym typeface="Trebuchet MS"/>
            </a:endParaRPr>
          </a:p>
        </p:txBody>
      </p:sp>
      <p:sp>
        <p:nvSpPr>
          <p:cNvPr id="197" name="Google Shape;197;p10"/>
          <p:cNvSpPr txBox="1"/>
          <p:nvPr/>
        </p:nvSpPr>
        <p:spPr>
          <a:xfrm>
            <a:off x="318500" y="861375"/>
            <a:ext cx="5338200" cy="4204200"/>
          </a:xfrm>
          <a:prstGeom prst="rect">
            <a:avLst/>
          </a:prstGeom>
          <a:noFill/>
          <a:ln>
            <a:noFill/>
          </a:ln>
        </p:spPr>
        <p:txBody>
          <a:bodyPr anchorCtr="0" anchor="t" bIns="0" lIns="0" spcFirstLastPara="1" rIns="0" wrap="square" tIns="12700">
            <a:spAutoFit/>
          </a:bodyPr>
          <a:lstStyle/>
          <a:p>
            <a:pPr indent="0" lvl="0" marL="12700" marR="0" rtl="0" algn="just">
              <a:lnSpc>
                <a:spcPct val="114166"/>
              </a:lnSpc>
              <a:spcBef>
                <a:spcPts val="0"/>
              </a:spcBef>
              <a:spcAft>
                <a:spcPts val="0"/>
              </a:spcAft>
              <a:buNone/>
            </a:pPr>
            <a:r>
              <a:rPr lang="en-US" sz="1200" u="sng">
                <a:solidFill>
                  <a:srgbClr val="595959"/>
                </a:solidFill>
                <a:latin typeface="Lucida Sans"/>
                <a:ea typeface="Lucida Sans"/>
                <a:cs typeface="Lucida Sans"/>
                <a:sym typeface="Lucida Sans"/>
              </a:rPr>
              <a:t>Working Principle:</a:t>
            </a:r>
            <a:r>
              <a:rPr lang="en-US" sz="1200">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Electro-Magnetic Levitation using Super Conducting coils</a:t>
            </a:r>
            <a:endParaRPr sz="1200">
              <a:solidFill>
                <a:srgbClr val="595959"/>
              </a:solidFill>
              <a:latin typeface="Lucida Sans"/>
              <a:ea typeface="Lucida Sans"/>
              <a:cs typeface="Lucida Sans"/>
              <a:sym typeface="Lucida Sans"/>
            </a:endParaRPr>
          </a:p>
          <a:p>
            <a:pPr indent="0" lvl="0" marL="12700" marR="0" rtl="0" algn="just">
              <a:lnSpc>
                <a:spcPct val="114166"/>
              </a:lnSpc>
              <a:spcBef>
                <a:spcPts val="0"/>
              </a:spcBef>
              <a:spcAft>
                <a:spcPts val="0"/>
              </a:spcAft>
              <a:buNone/>
            </a:pPr>
            <a:r>
              <a:t/>
            </a:r>
            <a:endParaRPr sz="1200">
              <a:solidFill>
                <a:srgbClr val="595959"/>
              </a:solidFill>
              <a:latin typeface="Lucida Sans"/>
              <a:ea typeface="Lucida Sans"/>
              <a:cs typeface="Lucida Sans"/>
              <a:sym typeface="Lucida Sans"/>
            </a:endParaRPr>
          </a:p>
          <a:p>
            <a:pPr indent="0" lvl="0" marL="12700" marR="0" rtl="0" algn="just">
              <a:lnSpc>
                <a:spcPct val="114166"/>
              </a:lnSpc>
              <a:spcBef>
                <a:spcPts val="0"/>
              </a:spcBef>
              <a:spcAft>
                <a:spcPts val="0"/>
              </a:spcAft>
              <a:buClr>
                <a:schemeClr val="dk1"/>
              </a:buClr>
              <a:buSzPts val="1100"/>
              <a:buFont typeface="Arial"/>
              <a:buNone/>
            </a:pPr>
            <a:r>
              <a:rPr lang="en-US" sz="1200" u="sng">
                <a:solidFill>
                  <a:srgbClr val="595959"/>
                </a:solidFill>
                <a:latin typeface="Lucida Sans"/>
                <a:ea typeface="Lucida Sans"/>
                <a:cs typeface="Lucida Sans"/>
                <a:sym typeface="Lucida Sans"/>
              </a:rPr>
              <a:t>Dedicated Tracks:</a:t>
            </a:r>
            <a:r>
              <a:rPr lang="en-US" sz="1200">
                <a:solidFill>
                  <a:srgbClr val="595959"/>
                </a:solidFill>
                <a:latin typeface="Lucida Sans"/>
                <a:ea typeface="Lucida Sans"/>
                <a:cs typeface="Lucida Sans"/>
                <a:sym typeface="Lucida Sans"/>
              </a:rPr>
              <a:t> The Vehicle runs on dedicated tracks that are separate from conventional rail lines and roadways. These tracks are designed specifically for high-speed trains, and they are constructed to very precise specifications. This separation minimizes interference with other modes of transportation.</a:t>
            </a:r>
            <a:endParaRPr sz="1200">
              <a:solidFill>
                <a:srgbClr val="595959"/>
              </a:solidFill>
              <a:latin typeface="Lucida Sans"/>
              <a:ea typeface="Lucida Sans"/>
              <a:cs typeface="Lucida Sans"/>
              <a:sym typeface="Lucida Sans"/>
            </a:endParaRPr>
          </a:p>
          <a:p>
            <a:pPr indent="0" lvl="0" marL="12700" marR="0" rtl="0" algn="just">
              <a:lnSpc>
                <a:spcPct val="114166"/>
              </a:lnSpc>
              <a:spcBef>
                <a:spcPts val="0"/>
              </a:spcBef>
              <a:spcAft>
                <a:spcPts val="0"/>
              </a:spcAft>
              <a:buClr>
                <a:schemeClr val="dk1"/>
              </a:buClr>
              <a:buSzPts val="1100"/>
              <a:buFont typeface="Arial"/>
              <a:buNone/>
            </a:pPr>
            <a:r>
              <a:t/>
            </a:r>
            <a:endParaRPr sz="1200">
              <a:solidFill>
                <a:srgbClr val="595959"/>
              </a:solidFill>
              <a:latin typeface="Lucida Sans"/>
              <a:ea typeface="Lucida Sans"/>
              <a:cs typeface="Lucida Sans"/>
              <a:sym typeface="Lucida Sans"/>
            </a:endParaRPr>
          </a:p>
          <a:p>
            <a:pPr indent="0" lvl="0" marL="12700" marR="0" rtl="0" algn="just">
              <a:lnSpc>
                <a:spcPct val="114166"/>
              </a:lnSpc>
              <a:spcBef>
                <a:spcPts val="0"/>
              </a:spcBef>
              <a:spcAft>
                <a:spcPts val="0"/>
              </a:spcAft>
              <a:buClr>
                <a:schemeClr val="dk1"/>
              </a:buClr>
              <a:buSzPts val="1100"/>
              <a:buFont typeface="Arial"/>
              <a:buNone/>
            </a:pPr>
            <a:r>
              <a:rPr lang="en-US" sz="1200" u="sng">
                <a:solidFill>
                  <a:srgbClr val="595959"/>
                </a:solidFill>
                <a:latin typeface="Lucida Sans"/>
                <a:ea typeface="Lucida Sans"/>
                <a:cs typeface="Lucida Sans"/>
                <a:sym typeface="Lucida Sans"/>
              </a:rPr>
              <a:t>Electrification:</a:t>
            </a:r>
            <a:r>
              <a:rPr lang="en-US" sz="1200">
                <a:solidFill>
                  <a:srgbClr val="595959"/>
                </a:solidFill>
                <a:latin typeface="Lucida Sans"/>
                <a:ea typeface="Lucida Sans"/>
                <a:cs typeface="Lucida Sans"/>
                <a:sym typeface="Lucida Sans"/>
              </a:rPr>
              <a:t> The Vehicle’s power lines are electrified, and trains are powered by inductive wireless current transmission. Electric power is more efficient and allows for quicker acceleration and deceleration compared to traditional diesel-powered trains.</a:t>
            </a:r>
            <a:endParaRPr sz="1200">
              <a:solidFill>
                <a:srgbClr val="595959"/>
              </a:solidFill>
              <a:latin typeface="Lucida Sans"/>
              <a:ea typeface="Lucida Sans"/>
              <a:cs typeface="Lucida Sans"/>
              <a:sym typeface="Lucida Sans"/>
            </a:endParaRPr>
          </a:p>
          <a:p>
            <a:pPr indent="0" lvl="0" marL="12700" marR="0" rtl="0" algn="just">
              <a:lnSpc>
                <a:spcPct val="114166"/>
              </a:lnSpc>
              <a:spcBef>
                <a:spcPts val="0"/>
              </a:spcBef>
              <a:spcAft>
                <a:spcPts val="0"/>
              </a:spcAft>
              <a:buClr>
                <a:schemeClr val="dk1"/>
              </a:buClr>
              <a:buSzPts val="1100"/>
              <a:buFont typeface="Arial"/>
              <a:buNone/>
            </a:pPr>
            <a:r>
              <a:t/>
            </a:r>
            <a:endParaRPr sz="1200">
              <a:solidFill>
                <a:srgbClr val="595959"/>
              </a:solidFill>
              <a:latin typeface="Lucida Sans"/>
              <a:ea typeface="Lucida Sans"/>
              <a:cs typeface="Lucida Sans"/>
              <a:sym typeface="Lucida Sans"/>
            </a:endParaRPr>
          </a:p>
          <a:p>
            <a:pPr indent="0" lvl="0" marL="12700" marR="0" rtl="0" algn="just">
              <a:lnSpc>
                <a:spcPct val="114166"/>
              </a:lnSpc>
              <a:spcBef>
                <a:spcPts val="0"/>
              </a:spcBef>
              <a:spcAft>
                <a:spcPts val="0"/>
              </a:spcAft>
              <a:buClr>
                <a:schemeClr val="dk1"/>
              </a:buClr>
              <a:buSzPts val="1100"/>
              <a:buFont typeface="Arial"/>
              <a:buNone/>
            </a:pPr>
            <a:r>
              <a:rPr lang="en-US" sz="1200" u="sng">
                <a:solidFill>
                  <a:srgbClr val="595959"/>
                </a:solidFill>
                <a:latin typeface="Lucida Sans"/>
                <a:ea typeface="Lucida Sans"/>
                <a:cs typeface="Lucida Sans"/>
                <a:sym typeface="Lucida Sans"/>
              </a:rPr>
              <a:t>High-Speed Trains:</a:t>
            </a:r>
            <a:r>
              <a:rPr lang="en-US" sz="1200">
                <a:solidFill>
                  <a:srgbClr val="595959"/>
                </a:solidFill>
                <a:latin typeface="Lucida Sans"/>
                <a:ea typeface="Lucida Sans"/>
                <a:cs typeface="Lucida Sans"/>
                <a:sym typeface="Lucida Sans"/>
              </a:rPr>
              <a:t> The Vehicle’s are specially designed for high-speed travel. </a:t>
            </a:r>
            <a:endParaRPr sz="1200">
              <a:solidFill>
                <a:srgbClr val="595959"/>
              </a:solidFill>
              <a:latin typeface="Lucida Sans"/>
              <a:ea typeface="Lucida Sans"/>
              <a:cs typeface="Lucida Sans"/>
              <a:sym typeface="Lucida Sans"/>
            </a:endParaRPr>
          </a:p>
          <a:p>
            <a:pPr indent="0" lvl="0" marL="12700" marR="0" rtl="0" algn="l">
              <a:lnSpc>
                <a:spcPct val="114166"/>
              </a:lnSpc>
              <a:spcBef>
                <a:spcPts val="0"/>
              </a:spcBef>
              <a:spcAft>
                <a:spcPts val="0"/>
              </a:spcAft>
              <a:buClr>
                <a:schemeClr val="dk1"/>
              </a:buClr>
              <a:buSzPts val="1100"/>
              <a:buFont typeface="Arial"/>
              <a:buNone/>
            </a:pPr>
            <a:r>
              <a:t/>
            </a:r>
            <a:endParaRPr sz="1200">
              <a:solidFill>
                <a:srgbClr val="595959"/>
              </a:solidFill>
              <a:latin typeface="Lucida Sans"/>
              <a:ea typeface="Lucida Sans"/>
              <a:cs typeface="Lucida Sans"/>
              <a:sym typeface="Lucida Sans"/>
            </a:endParaRPr>
          </a:p>
          <a:p>
            <a:pPr indent="0" lvl="0" marL="12700" marR="0" rtl="0" algn="l">
              <a:lnSpc>
                <a:spcPct val="114166"/>
              </a:lnSpc>
              <a:spcBef>
                <a:spcPts val="0"/>
              </a:spcBef>
              <a:spcAft>
                <a:spcPts val="0"/>
              </a:spcAft>
              <a:buClr>
                <a:schemeClr val="dk1"/>
              </a:buClr>
              <a:buSzPts val="1100"/>
              <a:buFont typeface="Arial"/>
              <a:buNone/>
            </a:pPr>
            <a:r>
              <a:t/>
            </a:r>
            <a:endParaRPr sz="1200">
              <a:solidFill>
                <a:srgbClr val="595959"/>
              </a:solidFill>
              <a:latin typeface="Lucida Sans"/>
              <a:ea typeface="Lucida Sans"/>
              <a:cs typeface="Lucida Sans"/>
              <a:sym typeface="Lucida Sans"/>
            </a:endParaRPr>
          </a:p>
          <a:p>
            <a:pPr indent="0" lvl="0" marL="12700" marR="0" rtl="0" algn="l">
              <a:lnSpc>
                <a:spcPct val="114166"/>
              </a:lnSpc>
              <a:spcBef>
                <a:spcPts val="0"/>
              </a:spcBef>
              <a:spcAft>
                <a:spcPts val="0"/>
              </a:spcAft>
              <a:buClr>
                <a:schemeClr val="dk1"/>
              </a:buClr>
              <a:buSzPts val="1100"/>
              <a:buFont typeface="Arial"/>
              <a:buNone/>
            </a:pPr>
            <a:r>
              <a:t/>
            </a:r>
            <a:endParaRPr sz="1200">
              <a:solidFill>
                <a:srgbClr val="595959"/>
              </a:solidFill>
              <a:latin typeface="Lucida Sans"/>
              <a:ea typeface="Lucida Sans"/>
              <a:cs typeface="Lucida Sans"/>
              <a:sym typeface="Lucida Sans"/>
            </a:endParaRPr>
          </a:p>
          <a:p>
            <a:pPr indent="0" lvl="0" marL="12700" marR="0" rtl="0" algn="l">
              <a:lnSpc>
                <a:spcPct val="114166"/>
              </a:lnSpc>
              <a:spcBef>
                <a:spcPts val="0"/>
              </a:spcBef>
              <a:spcAft>
                <a:spcPts val="0"/>
              </a:spcAft>
              <a:buNone/>
            </a:pPr>
            <a:r>
              <a:t/>
            </a:r>
            <a:endParaRPr sz="1200">
              <a:solidFill>
                <a:srgbClr val="595959"/>
              </a:solidFill>
              <a:latin typeface="Lucida Sans"/>
              <a:ea typeface="Lucida Sans"/>
              <a:cs typeface="Lucida Sans"/>
              <a:sym typeface="Lucida Sans"/>
            </a:endParaRPr>
          </a:p>
        </p:txBody>
      </p:sp>
      <p:pic>
        <p:nvPicPr>
          <p:cNvPr id="198" name="Google Shape;198;p10"/>
          <p:cNvPicPr preferRelativeResize="0"/>
          <p:nvPr/>
        </p:nvPicPr>
        <p:blipFill>
          <a:blip r:embed="rId3">
            <a:alphaModFix/>
          </a:blip>
          <a:stretch>
            <a:fillRect/>
          </a:stretch>
        </p:blipFill>
        <p:spPr>
          <a:xfrm>
            <a:off x="5721750" y="977575"/>
            <a:ext cx="3411225" cy="28323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7cd07f8f16_3_12"/>
          <p:cNvSpPr txBox="1"/>
          <p:nvPr>
            <p:ph type="title"/>
          </p:nvPr>
        </p:nvSpPr>
        <p:spPr>
          <a:xfrm>
            <a:off x="298347" y="477425"/>
            <a:ext cx="8547300" cy="3731100"/>
          </a:xfrm>
          <a:prstGeom prst="rect">
            <a:avLst/>
          </a:prstGeom>
        </p:spPr>
        <p:txBody>
          <a:bodyPr anchorCtr="0" anchor="t" bIns="0" lIns="0" spcFirstLastPara="1" rIns="0" wrap="square" tIns="0">
            <a:spAutoFit/>
          </a:bodyPr>
          <a:lstStyle/>
          <a:p>
            <a:pPr indent="0" lvl="0" marL="12700" rtl="0" algn="just">
              <a:lnSpc>
                <a:spcPct val="114166"/>
              </a:lnSpc>
              <a:spcBef>
                <a:spcPts val="0"/>
              </a:spcBef>
              <a:spcAft>
                <a:spcPts val="0"/>
              </a:spcAft>
              <a:buClr>
                <a:schemeClr val="dk1"/>
              </a:buClr>
              <a:buSzPts val="1100"/>
              <a:buFont typeface="Arial"/>
              <a:buNone/>
            </a:pPr>
            <a:r>
              <a:rPr b="1" lang="en-US" sz="1200">
                <a:latin typeface="Lucida Sans"/>
                <a:ea typeface="Lucida Sans"/>
                <a:cs typeface="Lucida Sans"/>
                <a:sym typeface="Lucida Sans"/>
              </a:rPr>
              <a:t>Key features include:</a:t>
            </a:r>
            <a:endParaRPr sz="1200" u="sng">
              <a:latin typeface="Lucida Sans"/>
              <a:ea typeface="Lucida Sans"/>
              <a:cs typeface="Lucida Sans"/>
              <a:sym typeface="Lucida Sans"/>
            </a:endParaRPr>
          </a:p>
          <a:p>
            <a:pPr indent="0" lvl="0" marL="12700" rtl="0" algn="just">
              <a:lnSpc>
                <a:spcPct val="150000"/>
              </a:lnSpc>
              <a:spcBef>
                <a:spcPts val="0"/>
              </a:spcBef>
              <a:spcAft>
                <a:spcPts val="0"/>
              </a:spcAft>
              <a:buClr>
                <a:schemeClr val="dk1"/>
              </a:buClr>
              <a:buSzPts val="1100"/>
              <a:buFont typeface="Arial"/>
              <a:buNone/>
            </a:pPr>
            <a:r>
              <a:t/>
            </a:r>
            <a:endParaRPr sz="1200" u="sng">
              <a:latin typeface="Lucida Sans"/>
              <a:ea typeface="Lucida Sans"/>
              <a:cs typeface="Lucida Sans"/>
              <a:sym typeface="Lucida Sans"/>
            </a:endParaRPr>
          </a:p>
          <a:p>
            <a:pPr indent="0" lvl="0" marL="12700" rtl="0" algn="just">
              <a:lnSpc>
                <a:spcPct val="150000"/>
              </a:lnSpc>
              <a:spcBef>
                <a:spcPts val="0"/>
              </a:spcBef>
              <a:spcAft>
                <a:spcPts val="0"/>
              </a:spcAft>
              <a:buClr>
                <a:schemeClr val="dk1"/>
              </a:buClr>
              <a:buSzPts val="1100"/>
              <a:buFont typeface="Arial"/>
              <a:buNone/>
            </a:pPr>
            <a:r>
              <a:rPr lang="en-US" sz="1200" u="sng">
                <a:latin typeface="Lucida Sans"/>
                <a:ea typeface="Lucida Sans"/>
                <a:cs typeface="Lucida Sans"/>
                <a:sym typeface="Lucida Sans"/>
              </a:rPr>
              <a:t>Emergency Systems:</a:t>
            </a:r>
            <a:r>
              <a:rPr lang="en-US" sz="1200">
                <a:latin typeface="Lucida Sans"/>
                <a:ea typeface="Lucida Sans"/>
                <a:cs typeface="Lucida Sans"/>
                <a:sym typeface="Lucida Sans"/>
              </a:rPr>
              <a:t> The vehicle is equipped with numerous safety features, including emergency brakes and systems for fire detection and suppression. These systems ensure safety and minimize the risk of accidents.</a:t>
            </a:r>
            <a:endParaRPr sz="1200">
              <a:latin typeface="Lucida Sans"/>
              <a:ea typeface="Lucida Sans"/>
              <a:cs typeface="Lucida Sans"/>
              <a:sym typeface="Lucida Sans"/>
            </a:endParaRPr>
          </a:p>
          <a:p>
            <a:pPr indent="0" lvl="0" marL="12700" rtl="0" algn="just">
              <a:lnSpc>
                <a:spcPct val="150000"/>
              </a:lnSpc>
              <a:spcBef>
                <a:spcPts val="0"/>
              </a:spcBef>
              <a:spcAft>
                <a:spcPts val="0"/>
              </a:spcAft>
              <a:buClr>
                <a:schemeClr val="dk1"/>
              </a:buClr>
              <a:buSzPts val="1100"/>
              <a:buFont typeface="Arial"/>
              <a:buNone/>
            </a:pPr>
            <a:r>
              <a:t/>
            </a:r>
            <a:endParaRPr sz="1200">
              <a:latin typeface="Lucida Sans"/>
              <a:ea typeface="Lucida Sans"/>
              <a:cs typeface="Lucida Sans"/>
              <a:sym typeface="Lucida Sans"/>
            </a:endParaRPr>
          </a:p>
          <a:p>
            <a:pPr indent="0" lvl="0" marL="12700" rtl="0" algn="just">
              <a:lnSpc>
                <a:spcPct val="150000"/>
              </a:lnSpc>
              <a:spcBef>
                <a:spcPts val="0"/>
              </a:spcBef>
              <a:spcAft>
                <a:spcPts val="0"/>
              </a:spcAft>
              <a:buClr>
                <a:schemeClr val="dk1"/>
              </a:buClr>
              <a:buSzPts val="1100"/>
              <a:buFont typeface="Arial"/>
              <a:buNone/>
            </a:pPr>
            <a:r>
              <a:rPr lang="en-US" sz="1200" u="sng">
                <a:latin typeface="Lucida Sans"/>
                <a:ea typeface="Lucida Sans"/>
                <a:cs typeface="Lucida Sans"/>
                <a:sym typeface="Lucida Sans"/>
              </a:rPr>
              <a:t>Maintenance and Inspections:</a:t>
            </a:r>
            <a:r>
              <a:rPr lang="en-US" sz="1200">
                <a:latin typeface="Lucida Sans"/>
                <a:ea typeface="Lucida Sans"/>
                <a:cs typeface="Lucida Sans"/>
                <a:sym typeface="Lucida Sans"/>
              </a:rPr>
              <a:t> Regular maintenance and inspections are crucial for the safety and reliability of truck. Specialized maintenance facilities and well-defined inspection procedures are in place to keep the vehicle in excellent condition.</a:t>
            </a:r>
            <a:endParaRPr sz="1200">
              <a:latin typeface="Lucida Sans"/>
              <a:ea typeface="Lucida Sans"/>
              <a:cs typeface="Lucida Sans"/>
              <a:sym typeface="Lucida Sans"/>
            </a:endParaRPr>
          </a:p>
          <a:p>
            <a:pPr indent="0" lvl="0" marL="12700" rtl="0" algn="just">
              <a:lnSpc>
                <a:spcPct val="150000"/>
              </a:lnSpc>
              <a:spcBef>
                <a:spcPts val="0"/>
              </a:spcBef>
              <a:spcAft>
                <a:spcPts val="0"/>
              </a:spcAft>
              <a:buClr>
                <a:schemeClr val="dk1"/>
              </a:buClr>
              <a:buSzPts val="1100"/>
              <a:buFont typeface="Arial"/>
              <a:buNone/>
            </a:pPr>
            <a:r>
              <a:t/>
            </a:r>
            <a:endParaRPr sz="1200">
              <a:latin typeface="Lucida Sans"/>
              <a:ea typeface="Lucida Sans"/>
              <a:cs typeface="Lucida Sans"/>
              <a:sym typeface="Lucida Sans"/>
            </a:endParaRPr>
          </a:p>
          <a:p>
            <a:pPr indent="0" lvl="0" marL="12700" rtl="0" algn="just">
              <a:lnSpc>
                <a:spcPct val="150000"/>
              </a:lnSpc>
              <a:spcBef>
                <a:spcPts val="0"/>
              </a:spcBef>
              <a:spcAft>
                <a:spcPts val="0"/>
              </a:spcAft>
              <a:buClr>
                <a:schemeClr val="dk1"/>
              </a:buClr>
              <a:buSzPts val="1100"/>
              <a:buFont typeface="Arial"/>
              <a:buNone/>
            </a:pPr>
            <a:r>
              <a:rPr lang="en-US" sz="1200" u="sng">
                <a:latin typeface="Lucida Sans"/>
                <a:ea typeface="Lucida Sans"/>
                <a:cs typeface="Lucida Sans"/>
                <a:sym typeface="Lucida Sans"/>
              </a:rPr>
              <a:t>Speed Control:</a:t>
            </a:r>
            <a:r>
              <a:rPr lang="en-US" sz="1200">
                <a:latin typeface="Lucida Sans"/>
                <a:ea typeface="Lucida Sans"/>
                <a:cs typeface="Lucida Sans"/>
                <a:sym typeface="Lucida Sans"/>
              </a:rPr>
              <a:t> Speed limits will be set for different sections of the track, and the vehicle onboard computers constantly monitor and adjust the speed to maintain safety. Additionally, curves on the tracks are designed to minimize lateral forces on the vehicle, allowing for smoother and safer travel at high speeds.</a:t>
            </a:r>
            <a:endParaRPr sz="1200">
              <a:latin typeface="Lucida Sans"/>
              <a:ea typeface="Lucida Sans"/>
              <a:cs typeface="Lucida Sans"/>
              <a:sym typeface="Lucida Sans"/>
            </a:endParaRPr>
          </a:p>
          <a:p>
            <a:pPr indent="0" lvl="0" marL="12700" rtl="0" algn="l">
              <a:lnSpc>
                <a:spcPct val="114166"/>
              </a:lnSpc>
              <a:spcBef>
                <a:spcPts val="0"/>
              </a:spcBef>
              <a:spcAft>
                <a:spcPts val="0"/>
              </a:spcAft>
              <a:buClr>
                <a:schemeClr val="dk1"/>
              </a:buClr>
              <a:buSzPts val="1100"/>
              <a:buFont typeface="Arial"/>
              <a:buNone/>
            </a:pPr>
            <a:r>
              <a:t/>
            </a:r>
            <a:endParaRPr sz="1200">
              <a:latin typeface="Lucida Sans"/>
              <a:ea typeface="Lucida Sans"/>
              <a:cs typeface="Lucida Sans"/>
              <a:sym typeface="Lucida Sans"/>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7cd07f8f16_3_6"/>
          <p:cNvSpPr txBox="1"/>
          <p:nvPr>
            <p:ph idx="1" type="body"/>
          </p:nvPr>
        </p:nvSpPr>
        <p:spPr>
          <a:xfrm>
            <a:off x="457200" y="299930"/>
            <a:ext cx="8229600" cy="4191300"/>
          </a:xfrm>
          <a:prstGeom prst="rect">
            <a:avLst/>
          </a:prstGeom>
        </p:spPr>
        <p:txBody>
          <a:bodyPr anchorCtr="0" anchor="t" bIns="0" lIns="0" spcFirstLastPara="1" rIns="0" wrap="square" tIns="0">
            <a:spAutoFit/>
          </a:bodyPr>
          <a:lstStyle/>
          <a:p>
            <a:pPr indent="0" lvl="0" marL="12700" rtl="0" algn="just">
              <a:lnSpc>
                <a:spcPct val="114166"/>
              </a:lnSpc>
              <a:spcBef>
                <a:spcPts val="0"/>
              </a:spcBef>
              <a:spcAft>
                <a:spcPts val="0"/>
              </a:spcAft>
              <a:buClr>
                <a:schemeClr val="dk1"/>
              </a:buClr>
              <a:buSzPts val="1100"/>
              <a:buFont typeface="Arial"/>
              <a:buNone/>
            </a:pPr>
            <a:r>
              <a:rPr b="1" lang="en-US" sz="1200">
                <a:solidFill>
                  <a:srgbClr val="595959"/>
                </a:solidFill>
                <a:latin typeface="Lucida Sans"/>
                <a:ea typeface="Lucida Sans"/>
                <a:cs typeface="Lucida Sans"/>
                <a:sym typeface="Lucida Sans"/>
              </a:rPr>
              <a:t>Key features include:</a:t>
            </a:r>
            <a:endParaRPr b="1"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Clr>
                <a:schemeClr val="dk1"/>
              </a:buClr>
              <a:buSzPts val="1100"/>
              <a:buFont typeface="Arial"/>
              <a:buNone/>
            </a:pPr>
            <a:r>
              <a:t/>
            </a:r>
            <a:endParaRPr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Clr>
                <a:schemeClr val="dk1"/>
              </a:buClr>
              <a:buSzPts val="1100"/>
              <a:buFont typeface="Arial"/>
              <a:buNone/>
            </a:pPr>
            <a:r>
              <a:rPr lang="en-US" sz="1200" u="sng">
                <a:solidFill>
                  <a:srgbClr val="595959"/>
                </a:solidFill>
                <a:latin typeface="Lucida Sans"/>
                <a:ea typeface="Lucida Sans"/>
                <a:cs typeface="Lucida Sans"/>
                <a:sym typeface="Lucida Sans"/>
              </a:rPr>
              <a:t>Lightweight Materials:</a:t>
            </a:r>
            <a:r>
              <a:rPr lang="en-US" sz="1200">
                <a:solidFill>
                  <a:srgbClr val="595959"/>
                </a:solidFill>
                <a:latin typeface="Lucida Sans"/>
                <a:ea typeface="Lucida Sans"/>
                <a:cs typeface="Lucida Sans"/>
                <a:sym typeface="Lucida Sans"/>
              </a:rPr>
              <a:t> The use of lightweight materials, such as aluminum, in the vehicle's construction helps reduce energy consumption and increase speed.</a:t>
            </a:r>
            <a:endParaRPr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Clr>
                <a:schemeClr val="dk1"/>
              </a:buClr>
              <a:buSzPts val="1100"/>
              <a:buFont typeface="Arial"/>
              <a:buNone/>
            </a:pPr>
            <a:r>
              <a:t/>
            </a:r>
            <a:endParaRPr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None/>
            </a:pPr>
            <a:r>
              <a:rPr lang="en-US" sz="1200" u="sng">
                <a:solidFill>
                  <a:srgbClr val="595959"/>
                </a:solidFill>
                <a:latin typeface="Lucida Sans"/>
                <a:ea typeface="Lucida Sans"/>
                <a:cs typeface="Lucida Sans"/>
                <a:sym typeface="Lucida Sans"/>
              </a:rPr>
              <a:t>Specialized Bodies:</a:t>
            </a:r>
            <a:r>
              <a:rPr lang="en-US" sz="1200">
                <a:solidFill>
                  <a:srgbClr val="595959"/>
                </a:solidFill>
                <a:latin typeface="Lucida Sans"/>
                <a:ea typeface="Lucida Sans"/>
                <a:cs typeface="Lucida Sans"/>
                <a:sym typeface="Lucida Sans"/>
              </a:rPr>
              <a:t> The wheel assemblies (bodies) are designed to provide stability and minimize vibration at high speeds.</a:t>
            </a:r>
            <a:endParaRPr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None/>
            </a:pPr>
            <a:r>
              <a:t/>
            </a:r>
            <a:endParaRPr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None/>
            </a:pPr>
            <a:r>
              <a:rPr lang="en-US" sz="1200" u="sng">
                <a:solidFill>
                  <a:srgbClr val="595959"/>
                </a:solidFill>
                <a:latin typeface="Lucida Sans"/>
                <a:ea typeface="Lucida Sans"/>
                <a:cs typeface="Lucida Sans"/>
                <a:sym typeface="Lucida Sans"/>
              </a:rPr>
              <a:t>Automatic Train Control (ATC):</a:t>
            </a:r>
            <a:r>
              <a:rPr lang="en-US" sz="1200">
                <a:solidFill>
                  <a:srgbClr val="595959"/>
                </a:solidFill>
                <a:latin typeface="Lucida Sans"/>
                <a:ea typeface="Lucida Sans"/>
                <a:cs typeface="Lucida Sans"/>
                <a:sym typeface="Lucida Sans"/>
              </a:rPr>
              <a:t> This system continuously monitors the vehicle's position and speed, automatically adjusting the throttle and brakes to maintain safe distances between trains and ensure they adhere to speed limits.</a:t>
            </a:r>
            <a:endParaRPr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None/>
            </a:pPr>
            <a:r>
              <a:t/>
            </a:r>
            <a:endParaRPr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None/>
            </a:pPr>
            <a:r>
              <a:rPr lang="en-US" sz="1200" u="sng">
                <a:solidFill>
                  <a:srgbClr val="595959"/>
                </a:solidFill>
                <a:latin typeface="Lucida Sans"/>
                <a:ea typeface="Lucida Sans"/>
                <a:cs typeface="Lucida Sans"/>
                <a:sym typeface="Lucida Sans"/>
              </a:rPr>
              <a:t>Centralized Traffic Control (CTC):</a:t>
            </a:r>
            <a:r>
              <a:rPr lang="en-US" sz="1200">
                <a:solidFill>
                  <a:srgbClr val="595959"/>
                </a:solidFill>
                <a:latin typeface="Lucida Sans"/>
                <a:ea typeface="Lucida Sans"/>
                <a:cs typeface="Lucida Sans"/>
                <a:sym typeface="Lucida Sans"/>
              </a:rPr>
              <a:t> CTC systems enable centralized monitoring and control of the entire road network, allowing for efficient traffic management and real-time response to incidents.</a:t>
            </a:r>
            <a:endParaRPr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None/>
            </a:pPr>
            <a:r>
              <a:t/>
            </a:r>
            <a:endParaRPr sz="1200">
              <a:solidFill>
                <a:srgbClr val="595959"/>
              </a:solidFill>
              <a:latin typeface="Lucida Sans"/>
              <a:ea typeface="Lucida Sans"/>
              <a:cs typeface="Lucida Sans"/>
              <a:sym typeface="Lucida Sans"/>
            </a:endParaRPr>
          </a:p>
          <a:p>
            <a:pPr indent="0" lvl="0" marL="12700" rtl="0" algn="just">
              <a:lnSpc>
                <a:spcPct val="114166"/>
              </a:lnSpc>
              <a:spcBef>
                <a:spcPts val="0"/>
              </a:spcBef>
              <a:spcAft>
                <a:spcPts val="0"/>
              </a:spcAft>
              <a:buNone/>
            </a:pPr>
            <a:r>
              <a:rPr lang="en-US" sz="1200" u="sng">
                <a:solidFill>
                  <a:srgbClr val="595959"/>
                </a:solidFill>
                <a:latin typeface="Lucida Sans"/>
                <a:ea typeface="Lucida Sans"/>
                <a:cs typeface="Lucida Sans"/>
                <a:sym typeface="Lucida Sans"/>
              </a:rPr>
              <a:t>Regenerative Braking:</a:t>
            </a:r>
            <a:r>
              <a:rPr lang="en-US" sz="1200">
                <a:solidFill>
                  <a:srgbClr val="595959"/>
                </a:solidFill>
                <a:latin typeface="Lucida Sans"/>
                <a:ea typeface="Lucida Sans"/>
                <a:cs typeface="Lucida Sans"/>
                <a:sym typeface="Lucida Sans"/>
              </a:rPr>
              <a:t> The Vehicle's use regenerative braking, which converts kinetic energy into electrical energy when slowing down or stopping. This energy is then fed back into the power grid, making the system more energy-efficient.</a:t>
            </a:r>
            <a:endParaRPr sz="1200">
              <a:solidFill>
                <a:srgbClr val="595959"/>
              </a:solidFill>
              <a:latin typeface="Lucida Sans"/>
              <a:ea typeface="Lucida Sans"/>
              <a:cs typeface="Lucida Sans"/>
              <a:sym typeface="Lucida Sans"/>
            </a:endParaRPr>
          </a:p>
          <a:p>
            <a:pPr indent="0" lvl="0" marL="12700" rtl="0" algn="l">
              <a:lnSpc>
                <a:spcPct val="114166"/>
              </a:lnSpc>
              <a:spcBef>
                <a:spcPts val="0"/>
              </a:spcBef>
              <a:spcAft>
                <a:spcPts val="0"/>
              </a:spcAft>
              <a:buNone/>
            </a:pPr>
            <a:r>
              <a:t/>
            </a:r>
            <a:endParaRPr sz="1200">
              <a:solidFill>
                <a:srgbClr val="595959"/>
              </a:solidFill>
              <a:latin typeface="Lucida Sans"/>
              <a:ea typeface="Lucida Sans"/>
              <a:cs typeface="Lucida Sans"/>
              <a:sym typeface="Lucida Sans"/>
            </a:endParaRPr>
          </a:p>
          <a:p>
            <a:pPr indent="0" lvl="0" marL="12700" rtl="0" algn="l">
              <a:lnSpc>
                <a:spcPct val="114166"/>
              </a:lnSpc>
              <a:spcBef>
                <a:spcPts val="0"/>
              </a:spcBef>
              <a:spcAft>
                <a:spcPts val="0"/>
              </a:spcAft>
              <a:buClr>
                <a:schemeClr val="dk1"/>
              </a:buClr>
              <a:buSzPts val="1100"/>
              <a:buFont typeface="Arial"/>
              <a:buNone/>
            </a:pPr>
            <a:r>
              <a:t/>
            </a:r>
            <a:endParaRPr sz="1200">
              <a:solidFill>
                <a:srgbClr val="595959"/>
              </a:solidFill>
              <a:latin typeface="Lucida Sans"/>
              <a:ea typeface="Lucida Sans"/>
              <a:cs typeface="Lucida Sans"/>
              <a:sym typeface="Lucid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2"/>
          <p:cNvSpPr txBox="1"/>
          <p:nvPr>
            <p:ph type="title"/>
          </p:nvPr>
        </p:nvSpPr>
        <p:spPr>
          <a:xfrm>
            <a:off x="387350" y="277927"/>
            <a:ext cx="37299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latin typeface="Trebuchet MS"/>
                <a:ea typeface="Trebuchet MS"/>
                <a:cs typeface="Trebuchet MS"/>
                <a:sym typeface="Trebuchet MS"/>
              </a:rPr>
              <a:t>Product reflection</a:t>
            </a:r>
            <a:endParaRPr b="1" sz="3300">
              <a:solidFill>
                <a:schemeClr val="dk2"/>
              </a:solidFill>
              <a:latin typeface="Trebuchet MS"/>
              <a:ea typeface="Trebuchet MS"/>
              <a:cs typeface="Trebuchet MS"/>
              <a:sym typeface="Trebuchet MS"/>
            </a:endParaRPr>
          </a:p>
        </p:txBody>
      </p:sp>
      <p:sp>
        <p:nvSpPr>
          <p:cNvPr id="214" name="Google Shape;214;p12"/>
          <p:cNvSpPr txBox="1"/>
          <p:nvPr/>
        </p:nvSpPr>
        <p:spPr>
          <a:xfrm>
            <a:off x="360650" y="1163200"/>
            <a:ext cx="4508400" cy="197400"/>
          </a:xfrm>
          <a:prstGeom prst="rect">
            <a:avLst/>
          </a:prstGeom>
          <a:noFill/>
          <a:ln>
            <a:noFill/>
          </a:ln>
        </p:spPr>
        <p:txBody>
          <a:bodyPr anchorCtr="0" anchor="t" bIns="0" lIns="0" spcFirstLastPara="1" rIns="0" wrap="square" tIns="12700">
            <a:spAutoFit/>
          </a:bodyPr>
          <a:lstStyle/>
          <a:p>
            <a:pPr indent="0" lvl="0" marL="12700" marR="0" rtl="0" algn="just">
              <a:lnSpc>
                <a:spcPct val="114166"/>
              </a:lnSpc>
              <a:spcBef>
                <a:spcPts val="0"/>
              </a:spcBef>
              <a:spcAft>
                <a:spcPts val="0"/>
              </a:spcAft>
              <a:buNone/>
            </a:pPr>
            <a:r>
              <a:t/>
            </a:r>
            <a:endParaRPr sz="1200">
              <a:latin typeface="Tahoma"/>
              <a:ea typeface="Tahoma"/>
              <a:cs typeface="Tahoma"/>
              <a:sym typeface="Tahoma"/>
            </a:endParaRPr>
          </a:p>
        </p:txBody>
      </p:sp>
      <p:sp>
        <p:nvSpPr>
          <p:cNvPr id="215" name="Google Shape;215;p12"/>
          <p:cNvSpPr txBox="1"/>
          <p:nvPr/>
        </p:nvSpPr>
        <p:spPr>
          <a:xfrm>
            <a:off x="387350" y="888525"/>
            <a:ext cx="4508400" cy="3571500"/>
          </a:xfrm>
          <a:prstGeom prst="rect">
            <a:avLst/>
          </a:prstGeom>
          <a:noFill/>
          <a:ln>
            <a:noFill/>
          </a:ln>
        </p:spPr>
        <p:txBody>
          <a:bodyPr anchorCtr="0" anchor="t" bIns="0" lIns="0" spcFirstLastPara="1" rIns="0" wrap="square" tIns="12700">
            <a:spAutoFit/>
          </a:bodyPr>
          <a:lstStyle/>
          <a:p>
            <a:pPr indent="-304800" lvl="0" marL="457200" marR="0" rtl="0" algn="just">
              <a:lnSpc>
                <a:spcPct val="114166"/>
              </a:lnSpc>
              <a:spcBef>
                <a:spcPts val="0"/>
              </a:spcBef>
              <a:spcAft>
                <a:spcPts val="0"/>
              </a:spcAft>
              <a:buClr>
                <a:srgbClr val="595959"/>
              </a:buClr>
              <a:buSzPts val="1200"/>
              <a:buChar char="●"/>
            </a:pPr>
            <a:r>
              <a:rPr lang="en-US" sz="1200">
                <a:solidFill>
                  <a:srgbClr val="595959"/>
                </a:solidFill>
              </a:rPr>
              <a:t>The advantages of using our solution will outweigh the drawbacks as possible  and enable improvements in wireless charging technology. </a:t>
            </a:r>
            <a:endParaRPr sz="1200">
              <a:solidFill>
                <a:srgbClr val="595959"/>
              </a:solidFill>
            </a:endParaRPr>
          </a:p>
          <a:p>
            <a:pPr indent="0" lvl="0" marL="457200" marR="0" rtl="0" algn="just">
              <a:lnSpc>
                <a:spcPct val="114166"/>
              </a:lnSpc>
              <a:spcBef>
                <a:spcPts val="0"/>
              </a:spcBef>
              <a:spcAft>
                <a:spcPts val="0"/>
              </a:spcAft>
              <a:buNone/>
            </a:pPr>
            <a:r>
              <a:t/>
            </a:r>
            <a:endParaRPr sz="1200">
              <a:solidFill>
                <a:srgbClr val="595959"/>
              </a:solidFill>
            </a:endParaRPr>
          </a:p>
          <a:p>
            <a:pPr indent="-304800" lvl="0" marL="457200" marR="0" rtl="0" algn="just">
              <a:lnSpc>
                <a:spcPct val="114166"/>
              </a:lnSpc>
              <a:spcBef>
                <a:spcPts val="0"/>
              </a:spcBef>
              <a:spcAft>
                <a:spcPts val="0"/>
              </a:spcAft>
              <a:buClr>
                <a:srgbClr val="595959"/>
              </a:buClr>
              <a:buSzPts val="1200"/>
              <a:buChar char="●"/>
            </a:pPr>
            <a:r>
              <a:rPr lang="en-US" sz="1200">
                <a:solidFill>
                  <a:srgbClr val="595959"/>
                </a:solidFill>
              </a:rPr>
              <a:t>Reduces maintenance, it operates quietly and cleanly, is scalable to fit different power levels, and lessens wear and tear, all of which are compatible with automation.</a:t>
            </a:r>
            <a:endParaRPr sz="1200">
              <a:solidFill>
                <a:srgbClr val="595959"/>
              </a:solidFill>
              <a:latin typeface="Arial"/>
              <a:ea typeface="Arial"/>
              <a:cs typeface="Arial"/>
              <a:sym typeface="Arial"/>
            </a:endParaRPr>
          </a:p>
          <a:p>
            <a:pPr indent="0" lvl="0" marL="457200" marR="0" rtl="0" algn="just">
              <a:lnSpc>
                <a:spcPct val="114166"/>
              </a:lnSpc>
              <a:spcBef>
                <a:spcPts val="0"/>
              </a:spcBef>
              <a:spcAft>
                <a:spcPts val="0"/>
              </a:spcAft>
              <a:buNone/>
            </a:pPr>
            <a:r>
              <a:t/>
            </a:r>
            <a:endParaRPr sz="1200">
              <a:solidFill>
                <a:srgbClr val="595959"/>
              </a:solidFill>
            </a:endParaRPr>
          </a:p>
          <a:p>
            <a:pPr indent="-304800" lvl="0" marL="457200" marR="0" rtl="0" algn="just">
              <a:lnSpc>
                <a:spcPct val="114166"/>
              </a:lnSpc>
              <a:spcBef>
                <a:spcPts val="0"/>
              </a:spcBef>
              <a:spcAft>
                <a:spcPts val="0"/>
              </a:spcAft>
              <a:buClr>
                <a:srgbClr val="595959"/>
              </a:buClr>
              <a:buSzPts val="1200"/>
              <a:buChar char="●"/>
            </a:pPr>
            <a:r>
              <a:rPr lang="en-US" sz="1200">
                <a:solidFill>
                  <a:srgbClr val="595959"/>
                </a:solidFill>
              </a:rPr>
              <a:t>T</a:t>
            </a:r>
            <a:r>
              <a:rPr lang="en-US" sz="1200">
                <a:solidFill>
                  <a:srgbClr val="595959"/>
                </a:solidFill>
                <a:latin typeface="Arial"/>
                <a:ea typeface="Arial"/>
                <a:cs typeface="Arial"/>
                <a:sym typeface="Arial"/>
              </a:rPr>
              <a:t>he drawbacks include heat generation, interfaces, infrastructure requirements, and lower distance power transfer efficiency.</a:t>
            </a:r>
            <a:endParaRPr sz="1200">
              <a:solidFill>
                <a:srgbClr val="595959"/>
              </a:solidFill>
              <a:latin typeface="Arial"/>
              <a:ea typeface="Arial"/>
              <a:cs typeface="Arial"/>
              <a:sym typeface="Arial"/>
            </a:endParaRPr>
          </a:p>
          <a:p>
            <a:pPr indent="0" lvl="0" marL="457200" marR="0" rtl="0" algn="just">
              <a:lnSpc>
                <a:spcPct val="114166"/>
              </a:lnSpc>
              <a:spcBef>
                <a:spcPts val="0"/>
              </a:spcBef>
              <a:spcAft>
                <a:spcPts val="0"/>
              </a:spcAft>
              <a:buNone/>
            </a:pPr>
            <a:r>
              <a:t/>
            </a:r>
            <a:endParaRPr sz="1200">
              <a:solidFill>
                <a:srgbClr val="595959"/>
              </a:solidFill>
            </a:endParaRPr>
          </a:p>
          <a:p>
            <a:pPr indent="-304800" lvl="0" marL="457200" marR="0" rtl="0" algn="just">
              <a:lnSpc>
                <a:spcPct val="114166"/>
              </a:lnSpc>
              <a:spcBef>
                <a:spcPts val="0"/>
              </a:spcBef>
              <a:spcAft>
                <a:spcPts val="0"/>
              </a:spcAft>
              <a:buClr>
                <a:srgbClr val="595959"/>
              </a:buClr>
              <a:buSzPts val="1200"/>
              <a:buChar char="●"/>
            </a:pPr>
            <a:r>
              <a:rPr lang="en-US" sz="1200">
                <a:solidFill>
                  <a:srgbClr val="595959"/>
                </a:solidFill>
              </a:rPr>
              <a:t>This electromagnetic waves may affect humans if this is used for </a:t>
            </a:r>
            <a:r>
              <a:rPr lang="en-US" sz="1200">
                <a:solidFill>
                  <a:srgbClr val="595959"/>
                </a:solidFill>
              </a:rPr>
              <a:t>passenger, but we are using here for the goods transportation which doesn’t affect the humans.</a:t>
            </a:r>
            <a:endParaRPr sz="1200">
              <a:solidFill>
                <a:srgbClr val="595959"/>
              </a:solidFill>
            </a:endParaRPr>
          </a:p>
          <a:p>
            <a:pPr indent="0" lvl="0" marL="12700" marR="0" rtl="0" algn="l">
              <a:lnSpc>
                <a:spcPct val="114166"/>
              </a:lnSpc>
              <a:spcBef>
                <a:spcPts val="0"/>
              </a:spcBef>
              <a:spcAft>
                <a:spcPts val="0"/>
              </a:spcAft>
              <a:buClr>
                <a:schemeClr val="dk1"/>
              </a:buClr>
              <a:buSzPts val="1100"/>
              <a:buFont typeface="Arial"/>
              <a:buNone/>
            </a:pPr>
            <a:r>
              <a:t/>
            </a:r>
            <a:endParaRPr sz="1200">
              <a:solidFill>
                <a:srgbClr val="595959"/>
              </a:solidFill>
              <a:latin typeface="Arial"/>
              <a:ea typeface="Arial"/>
              <a:cs typeface="Arial"/>
              <a:sym typeface="Arial"/>
            </a:endParaRPr>
          </a:p>
          <a:p>
            <a:pPr indent="0" lvl="0" marL="12700" marR="0" rtl="0" algn="l">
              <a:lnSpc>
                <a:spcPct val="114166"/>
              </a:lnSpc>
              <a:spcBef>
                <a:spcPts val="0"/>
              </a:spcBef>
              <a:spcAft>
                <a:spcPts val="0"/>
              </a:spcAft>
              <a:buNone/>
            </a:pPr>
            <a:r>
              <a:t/>
            </a:r>
            <a:endParaRPr sz="1200">
              <a:solidFill>
                <a:srgbClr val="595959"/>
              </a:solidFill>
            </a:endParaRPr>
          </a:p>
        </p:txBody>
      </p:sp>
      <p:pic>
        <p:nvPicPr>
          <p:cNvPr id="216" name="Google Shape;216;p12"/>
          <p:cNvPicPr preferRelativeResize="0"/>
          <p:nvPr/>
        </p:nvPicPr>
        <p:blipFill>
          <a:blip r:embed="rId3">
            <a:alphaModFix/>
          </a:blip>
          <a:stretch>
            <a:fillRect/>
          </a:stretch>
        </p:blipFill>
        <p:spPr>
          <a:xfrm>
            <a:off x="5156913" y="432863"/>
            <a:ext cx="3686175" cy="3781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3"/>
          <p:cNvSpPr txBox="1"/>
          <p:nvPr/>
        </p:nvSpPr>
        <p:spPr>
          <a:xfrm>
            <a:off x="311150" y="940525"/>
            <a:ext cx="5880300" cy="4491300"/>
          </a:xfrm>
          <a:prstGeom prst="rect">
            <a:avLst/>
          </a:prstGeom>
          <a:noFill/>
          <a:ln>
            <a:noFill/>
          </a:ln>
        </p:spPr>
        <p:txBody>
          <a:bodyPr anchorCtr="0" anchor="t" bIns="0" lIns="0" spcFirstLastPara="1" rIns="0" wrap="square" tIns="12700">
            <a:spAutoFit/>
          </a:bodyPr>
          <a:lstStyle/>
          <a:p>
            <a:pPr indent="-298450" lvl="0" marL="457200" marR="0" rtl="0" algn="just">
              <a:lnSpc>
                <a:spcPct val="115000"/>
              </a:lnSpc>
              <a:spcBef>
                <a:spcPts val="0"/>
              </a:spcBef>
              <a:spcAft>
                <a:spcPts val="0"/>
              </a:spcAft>
              <a:buClr>
                <a:srgbClr val="595959"/>
              </a:buClr>
              <a:buSzPts val="1100"/>
              <a:buChar char="●"/>
            </a:pPr>
            <a:r>
              <a:rPr lang="en-US" sz="1100">
                <a:solidFill>
                  <a:srgbClr val="595959"/>
                </a:solidFill>
              </a:rPr>
              <a:t>We checked the project's objectives and specifics about the SC maglev as a passenger vehicle, but there were too many issues that we were unable to handle; as a result, we shifted our design target to a goods carrier vehicle.</a:t>
            </a:r>
            <a:endParaRPr sz="1100">
              <a:solidFill>
                <a:srgbClr val="595959"/>
              </a:solidFill>
            </a:endParaRPr>
          </a:p>
          <a:p>
            <a:pPr indent="0" lvl="0" marL="457200" marR="0" rtl="0" algn="just">
              <a:lnSpc>
                <a:spcPct val="115000"/>
              </a:lnSpc>
              <a:spcBef>
                <a:spcPts val="0"/>
              </a:spcBef>
              <a:spcAft>
                <a:spcPts val="0"/>
              </a:spcAft>
              <a:buNone/>
            </a:pPr>
            <a:r>
              <a:t/>
            </a:r>
            <a:endParaRPr sz="1100">
              <a:solidFill>
                <a:srgbClr val="595959"/>
              </a:solidFill>
            </a:endParaRPr>
          </a:p>
          <a:p>
            <a:pPr indent="-298450" lvl="0" marL="457200" marR="0" rtl="0" algn="just">
              <a:lnSpc>
                <a:spcPct val="115000"/>
              </a:lnSpc>
              <a:spcBef>
                <a:spcPts val="0"/>
              </a:spcBef>
              <a:spcAft>
                <a:spcPts val="0"/>
              </a:spcAft>
              <a:buClr>
                <a:srgbClr val="595959"/>
              </a:buClr>
              <a:buSzPts val="1100"/>
              <a:buChar char="●"/>
            </a:pPr>
            <a:r>
              <a:rPr lang="en-US" sz="1100">
                <a:solidFill>
                  <a:srgbClr val="595959"/>
                </a:solidFill>
              </a:rPr>
              <a:t>Following that, we conducted study on the SC Maglev's operating mechanism from journals and research papers, and we finalised the mechanism.</a:t>
            </a:r>
            <a:endParaRPr sz="1100">
              <a:solidFill>
                <a:srgbClr val="595959"/>
              </a:solidFill>
            </a:endParaRPr>
          </a:p>
          <a:p>
            <a:pPr indent="0" lvl="0" marL="457200" marR="0" rtl="0" algn="just">
              <a:lnSpc>
                <a:spcPct val="115000"/>
              </a:lnSpc>
              <a:spcBef>
                <a:spcPts val="0"/>
              </a:spcBef>
              <a:spcAft>
                <a:spcPts val="0"/>
              </a:spcAft>
              <a:buNone/>
            </a:pPr>
            <a:r>
              <a:t/>
            </a:r>
            <a:endParaRPr sz="1100">
              <a:solidFill>
                <a:srgbClr val="595959"/>
              </a:solidFill>
            </a:endParaRPr>
          </a:p>
          <a:p>
            <a:pPr indent="-298450" lvl="0" marL="457200" marR="0" rtl="0" algn="just">
              <a:lnSpc>
                <a:spcPct val="115000"/>
              </a:lnSpc>
              <a:spcBef>
                <a:spcPts val="0"/>
              </a:spcBef>
              <a:spcAft>
                <a:spcPts val="0"/>
              </a:spcAft>
              <a:buClr>
                <a:srgbClr val="595959"/>
              </a:buClr>
              <a:buSzPts val="1100"/>
              <a:buChar char="●"/>
            </a:pPr>
            <a:r>
              <a:rPr lang="en-US" sz="1100">
                <a:solidFill>
                  <a:srgbClr val="595959"/>
                </a:solidFill>
              </a:rPr>
              <a:t>Weldments and sweep features were used to create the </a:t>
            </a:r>
            <a:r>
              <a:rPr lang="en-US" sz="1100">
                <a:solidFill>
                  <a:srgbClr val="595959"/>
                </a:solidFill>
              </a:rPr>
              <a:t>exoskeleton</a:t>
            </a:r>
            <a:r>
              <a:rPr lang="en-US" sz="1100">
                <a:solidFill>
                  <a:srgbClr val="595959"/>
                </a:solidFill>
              </a:rPr>
              <a:t> of the chassis before the addition of suspension components.</a:t>
            </a:r>
            <a:endParaRPr sz="1100">
              <a:solidFill>
                <a:srgbClr val="595959"/>
              </a:solidFill>
            </a:endParaRPr>
          </a:p>
          <a:p>
            <a:pPr indent="0" lvl="0" marL="457200" marR="0" rtl="0" algn="just">
              <a:lnSpc>
                <a:spcPct val="115000"/>
              </a:lnSpc>
              <a:spcBef>
                <a:spcPts val="0"/>
              </a:spcBef>
              <a:spcAft>
                <a:spcPts val="0"/>
              </a:spcAft>
              <a:buNone/>
            </a:pPr>
            <a:r>
              <a:t/>
            </a:r>
            <a:endParaRPr sz="1100">
              <a:solidFill>
                <a:srgbClr val="595959"/>
              </a:solidFill>
            </a:endParaRPr>
          </a:p>
          <a:p>
            <a:pPr indent="-298450" lvl="0" marL="457200" marR="0" rtl="0" algn="just">
              <a:lnSpc>
                <a:spcPct val="115000"/>
              </a:lnSpc>
              <a:spcBef>
                <a:spcPts val="0"/>
              </a:spcBef>
              <a:spcAft>
                <a:spcPts val="0"/>
              </a:spcAft>
              <a:buClr>
                <a:srgbClr val="595959"/>
              </a:buClr>
              <a:buSzPts val="1100"/>
              <a:buChar char="●"/>
            </a:pPr>
            <a:r>
              <a:rPr lang="en-US" sz="1100">
                <a:solidFill>
                  <a:srgbClr val="595959"/>
                </a:solidFill>
              </a:rPr>
              <a:t>The vehicle's support wheels' alloy wheels and rubber tyres were then designed.</a:t>
            </a:r>
            <a:endParaRPr sz="1100">
              <a:solidFill>
                <a:srgbClr val="595959"/>
              </a:solidFill>
            </a:endParaRPr>
          </a:p>
          <a:p>
            <a:pPr indent="0" lvl="0" marL="457200" marR="0" rtl="0" algn="just">
              <a:lnSpc>
                <a:spcPct val="115000"/>
              </a:lnSpc>
              <a:spcBef>
                <a:spcPts val="0"/>
              </a:spcBef>
              <a:spcAft>
                <a:spcPts val="0"/>
              </a:spcAft>
              <a:buNone/>
            </a:pPr>
            <a:r>
              <a:t/>
            </a:r>
            <a:endParaRPr sz="1100">
              <a:solidFill>
                <a:srgbClr val="595959"/>
              </a:solidFill>
            </a:endParaRPr>
          </a:p>
          <a:p>
            <a:pPr indent="-292100" lvl="0" marL="457200" rtl="0" algn="just">
              <a:lnSpc>
                <a:spcPct val="150000"/>
              </a:lnSpc>
              <a:spcBef>
                <a:spcPts val="0"/>
              </a:spcBef>
              <a:spcAft>
                <a:spcPts val="0"/>
              </a:spcAft>
              <a:buClr>
                <a:srgbClr val="595959"/>
              </a:buClr>
              <a:buSzPts val="1000"/>
              <a:buChar char="●"/>
            </a:pPr>
            <a:r>
              <a:rPr lang="en-US" sz="1100">
                <a:solidFill>
                  <a:srgbClr val="595959"/>
                </a:solidFill>
              </a:rPr>
              <a:t>The design of the superconducting coils, which had more parts than we could possibly manufacture and included components like terminals, coil holders, and closures, is the next and most crucial phase.</a:t>
            </a:r>
            <a:endParaRPr sz="1100">
              <a:solidFill>
                <a:srgbClr val="595959"/>
              </a:solidFill>
            </a:endParaRPr>
          </a:p>
          <a:p>
            <a:pPr indent="-298450" lvl="0" marL="457200" rtl="0" algn="just">
              <a:lnSpc>
                <a:spcPct val="150000"/>
              </a:lnSpc>
              <a:spcBef>
                <a:spcPts val="0"/>
              </a:spcBef>
              <a:spcAft>
                <a:spcPts val="0"/>
              </a:spcAft>
              <a:buClr>
                <a:srgbClr val="595959"/>
              </a:buClr>
              <a:buSzPts val="1100"/>
              <a:buChar char="●"/>
            </a:pPr>
            <a:r>
              <a:rPr lang="en-US" sz="1100">
                <a:solidFill>
                  <a:srgbClr val="595959"/>
                </a:solidFill>
              </a:rPr>
              <a:t>Finally, the body and power source. The power source consists of a basic power grid made of two batteries. The body has both vintage and model truck aesthetics.</a:t>
            </a:r>
            <a:endParaRPr sz="900">
              <a:solidFill>
                <a:srgbClr val="595959"/>
              </a:solidFill>
            </a:endParaRPr>
          </a:p>
          <a:p>
            <a:pPr indent="0" lvl="0" marL="457200" marR="0" rtl="0" algn="just">
              <a:lnSpc>
                <a:spcPct val="115000"/>
              </a:lnSpc>
              <a:spcBef>
                <a:spcPts val="0"/>
              </a:spcBef>
              <a:spcAft>
                <a:spcPts val="0"/>
              </a:spcAft>
              <a:buNone/>
            </a:pPr>
            <a:r>
              <a:t/>
            </a:r>
            <a:endParaRPr sz="1100">
              <a:solidFill>
                <a:srgbClr val="595959"/>
              </a:solidFill>
            </a:endParaRPr>
          </a:p>
          <a:p>
            <a:pPr indent="0" lvl="0" marL="457200" marR="0" rtl="0" algn="just">
              <a:lnSpc>
                <a:spcPct val="100000"/>
              </a:lnSpc>
              <a:spcBef>
                <a:spcPts val="0"/>
              </a:spcBef>
              <a:spcAft>
                <a:spcPts val="0"/>
              </a:spcAft>
              <a:buNone/>
            </a:pPr>
            <a:r>
              <a:t/>
            </a:r>
            <a:endParaRPr sz="1100">
              <a:solidFill>
                <a:srgbClr val="595959"/>
              </a:solidFill>
            </a:endParaRPr>
          </a:p>
          <a:p>
            <a:pPr indent="0" lvl="0" marL="457200" marR="0" rtl="0" algn="just">
              <a:lnSpc>
                <a:spcPct val="100000"/>
              </a:lnSpc>
              <a:spcBef>
                <a:spcPts val="0"/>
              </a:spcBef>
              <a:spcAft>
                <a:spcPts val="0"/>
              </a:spcAft>
              <a:buNone/>
            </a:pPr>
            <a:r>
              <a:t/>
            </a:r>
            <a:endParaRPr sz="1100">
              <a:solidFill>
                <a:srgbClr val="595959"/>
              </a:solidFill>
            </a:endParaRPr>
          </a:p>
          <a:p>
            <a:pPr indent="0" lvl="0" marL="12700" marR="0" rtl="0" algn="l">
              <a:lnSpc>
                <a:spcPct val="100000"/>
              </a:lnSpc>
              <a:spcBef>
                <a:spcPts val="0"/>
              </a:spcBef>
              <a:spcAft>
                <a:spcPts val="0"/>
              </a:spcAft>
              <a:buClr>
                <a:schemeClr val="dk1"/>
              </a:buClr>
              <a:buSzPts val="1100"/>
              <a:buFont typeface="Arial"/>
              <a:buNone/>
            </a:pPr>
            <a:r>
              <a:t/>
            </a:r>
            <a:endParaRPr sz="1100">
              <a:solidFill>
                <a:srgbClr val="595959"/>
              </a:solidFill>
            </a:endParaRPr>
          </a:p>
          <a:p>
            <a:pPr indent="0" lvl="0" marL="12700" marR="0" rtl="0" algn="l">
              <a:lnSpc>
                <a:spcPct val="100000"/>
              </a:lnSpc>
              <a:spcBef>
                <a:spcPts val="0"/>
              </a:spcBef>
              <a:spcAft>
                <a:spcPts val="0"/>
              </a:spcAft>
              <a:buNone/>
            </a:pPr>
            <a:r>
              <a:t/>
            </a:r>
            <a:endParaRPr sz="1100">
              <a:solidFill>
                <a:srgbClr val="595959"/>
              </a:solidFill>
            </a:endParaRPr>
          </a:p>
        </p:txBody>
      </p:sp>
      <p:sp>
        <p:nvSpPr>
          <p:cNvPr id="222" name="Google Shape;222;p13"/>
          <p:cNvSpPr txBox="1"/>
          <p:nvPr>
            <p:ph type="title"/>
          </p:nvPr>
        </p:nvSpPr>
        <p:spPr>
          <a:xfrm>
            <a:off x="311150" y="314475"/>
            <a:ext cx="35673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latin typeface="Helvetica Neue"/>
                <a:ea typeface="Helvetica Neue"/>
                <a:cs typeface="Helvetica Neue"/>
                <a:sym typeface="Helvetica Neue"/>
              </a:rPr>
              <a:t>Design process</a:t>
            </a:r>
            <a:endParaRPr b="1" sz="3300">
              <a:solidFill>
                <a:schemeClr val="dk2"/>
              </a:solidFill>
              <a:latin typeface="Helvetica Neue"/>
              <a:ea typeface="Helvetica Neue"/>
              <a:cs typeface="Helvetica Neue"/>
              <a:sym typeface="Helvetica Neue"/>
            </a:endParaRPr>
          </a:p>
        </p:txBody>
      </p:sp>
      <p:pic>
        <p:nvPicPr>
          <p:cNvPr id="223" name="Google Shape;223;p13"/>
          <p:cNvPicPr preferRelativeResize="0"/>
          <p:nvPr/>
        </p:nvPicPr>
        <p:blipFill>
          <a:blip r:embed="rId3">
            <a:alphaModFix/>
          </a:blip>
          <a:stretch>
            <a:fillRect/>
          </a:stretch>
        </p:blipFill>
        <p:spPr>
          <a:xfrm>
            <a:off x="6355000" y="1318700"/>
            <a:ext cx="2633625" cy="266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txBox="1"/>
          <p:nvPr>
            <p:ph type="title"/>
          </p:nvPr>
        </p:nvSpPr>
        <p:spPr>
          <a:xfrm>
            <a:off x="549275" y="327102"/>
            <a:ext cx="24639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accent1"/>
                </a:solidFill>
                <a:latin typeface="Helvetica Neue"/>
                <a:ea typeface="Helvetica Neue"/>
                <a:cs typeface="Helvetica Neue"/>
                <a:sym typeface="Helvetica Neue"/>
              </a:rPr>
              <a:t>Team Name</a:t>
            </a:r>
            <a:endParaRPr b="1" sz="3300">
              <a:solidFill>
                <a:schemeClr val="accent1"/>
              </a:solidFill>
              <a:latin typeface="Helvetica Neue"/>
              <a:ea typeface="Helvetica Neue"/>
              <a:cs typeface="Helvetica Neue"/>
              <a:sym typeface="Helvetica Neue"/>
            </a:endParaRPr>
          </a:p>
        </p:txBody>
      </p:sp>
      <p:sp>
        <p:nvSpPr>
          <p:cNvPr id="52" name="Google Shape;52;p2"/>
          <p:cNvSpPr txBox="1"/>
          <p:nvPr/>
        </p:nvSpPr>
        <p:spPr>
          <a:xfrm>
            <a:off x="2305463" y="1085525"/>
            <a:ext cx="2229000" cy="818400"/>
          </a:xfrm>
          <a:prstGeom prst="rect">
            <a:avLst/>
          </a:prstGeom>
          <a:noFill/>
          <a:ln>
            <a:noFill/>
          </a:ln>
        </p:spPr>
        <p:txBody>
          <a:bodyPr anchorCtr="0" anchor="t" bIns="0" lIns="0" spcFirstLastPara="1" rIns="0" wrap="square" tIns="33000">
            <a:spAutoFit/>
          </a:bodyPr>
          <a:lstStyle/>
          <a:p>
            <a:pPr indent="0" lvl="0" marL="12700" marR="5080" rtl="0" algn="just">
              <a:lnSpc>
                <a:spcPct val="108333"/>
              </a:lnSpc>
              <a:spcBef>
                <a:spcPts val="0"/>
              </a:spcBef>
              <a:spcAft>
                <a:spcPts val="0"/>
              </a:spcAft>
              <a:buNone/>
            </a:pPr>
            <a:r>
              <a:rPr b="1" i="0" lang="en-US" sz="1200" u="none" cap="none" strike="noStrike">
                <a:solidFill>
                  <a:srgbClr val="3F3F3F"/>
                </a:solidFill>
                <a:latin typeface="Lucida Sans"/>
                <a:ea typeface="Lucida Sans"/>
                <a:cs typeface="Lucida Sans"/>
                <a:sym typeface="Lucida Sans"/>
              </a:rPr>
              <a:t>Name :</a:t>
            </a:r>
            <a:r>
              <a:rPr b="0" i="0" lang="en-US" sz="1200" u="none" cap="none" strike="noStrike">
                <a:solidFill>
                  <a:srgbClr val="3F3F3F"/>
                </a:solidFill>
                <a:latin typeface="Lucida Sans"/>
                <a:ea typeface="Lucida Sans"/>
                <a:cs typeface="Lucida Sans"/>
                <a:sym typeface="Lucida Sans"/>
              </a:rPr>
              <a:t> </a:t>
            </a:r>
            <a:r>
              <a:rPr lang="en-US" sz="1200">
                <a:solidFill>
                  <a:srgbClr val="3F3F3F"/>
                </a:solidFill>
                <a:latin typeface="Lucida Sans"/>
                <a:ea typeface="Lucida Sans"/>
                <a:cs typeface="Lucida Sans"/>
                <a:sym typeface="Lucida Sans"/>
              </a:rPr>
              <a:t>TANU SHRI L</a:t>
            </a:r>
            <a:endParaRPr sz="1200">
              <a:solidFill>
                <a:srgbClr val="3F3F3F"/>
              </a:solidFill>
              <a:latin typeface="Lucida Sans"/>
              <a:ea typeface="Lucida Sans"/>
              <a:cs typeface="Lucida Sans"/>
              <a:sym typeface="Lucida Sans"/>
            </a:endParaRPr>
          </a:p>
          <a:p>
            <a:pPr indent="0" lvl="0" marL="12700" marR="5080" rtl="0" algn="just">
              <a:lnSpc>
                <a:spcPct val="108333"/>
              </a:lnSpc>
              <a:spcBef>
                <a:spcPts val="0"/>
              </a:spcBef>
              <a:spcAft>
                <a:spcPts val="0"/>
              </a:spcAft>
              <a:buNone/>
            </a:pPr>
            <a:r>
              <a:rPr b="1" i="0" lang="en-US" sz="1200" u="none" cap="none" strike="noStrike">
                <a:solidFill>
                  <a:srgbClr val="3F3F3F"/>
                </a:solidFill>
                <a:latin typeface="Lucida Sans"/>
                <a:ea typeface="Lucida Sans"/>
                <a:cs typeface="Lucida Sans"/>
                <a:sym typeface="Lucida Sans"/>
              </a:rPr>
              <a:t>Title :</a:t>
            </a:r>
            <a:r>
              <a:rPr lang="en-US" sz="1200">
                <a:solidFill>
                  <a:srgbClr val="3F3F3F"/>
                </a:solidFill>
                <a:latin typeface="Lucida Sans"/>
                <a:ea typeface="Lucida Sans"/>
                <a:cs typeface="Lucida Sans"/>
                <a:sym typeface="Lucida Sans"/>
              </a:rPr>
              <a:t>Overall Co-ordinator and Documentation</a:t>
            </a:r>
            <a:r>
              <a:rPr b="0" i="0" lang="en-US" sz="1200" u="none" cap="none" strike="noStrike">
                <a:solidFill>
                  <a:srgbClr val="3F3F3F"/>
                </a:solidFill>
                <a:latin typeface="Lucida Sans"/>
                <a:ea typeface="Lucida Sans"/>
                <a:cs typeface="Lucida Sans"/>
                <a:sym typeface="Lucida Sans"/>
              </a:rPr>
              <a:t>  </a:t>
            </a:r>
            <a:endParaRPr sz="1200">
              <a:solidFill>
                <a:srgbClr val="3F3F3F"/>
              </a:solidFill>
              <a:latin typeface="Lucida Sans"/>
              <a:ea typeface="Lucida Sans"/>
              <a:cs typeface="Lucida Sans"/>
              <a:sym typeface="Lucida Sans"/>
            </a:endParaRPr>
          </a:p>
          <a:p>
            <a:pPr indent="0" lvl="0" marL="12700" marR="5080" rtl="0" algn="just">
              <a:lnSpc>
                <a:spcPct val="108333"/>
              </a:lnSpc>
              <a:spcBef>
                <a:spcPts val="0"/>
              </a:spcBef>
              <a:spcAft>
                <a:spcPts val="0"/>
              </a:spcAft>
              <a:buNone/>
            </a:pPr>
            <a:r>
              <a:rPr lang="en-US" sz="1200">
                <a:solidFill>
                  <a:srgbClr val="3F3F3F"/>
                </a:solidFill>
                <a:latin typeface="Lucida Sans"/>
                <a:ea typeface="Lucida Sans"/>
                <a:cs typeface="Lucida Sans"/>
                <a:sym typeface="Lucida Sans"/>
              </a:rPr>
              <a:t>tanushri.mc21@bitsathy.ac.in</a:t>
            </a:r>
            <a:endParaRPr sz="1200">
              <a:solidFill>
                <a:srgbClr val="3F3F3F"/>
              </a:solidFill>
              <a:latin typeface="Lucida Sans"/>
              <a:ea typeface="Lucida Sans"/>
              <a:cs typeface="Lucida Sans"/>
              <a:sym typeface="Lucida Sans"/>
            </a:endParaRPr>
          </a:p>
        </p:txBody>
      </p:sp>
      <p:sp>
        <p:nvSpPr>
          <p:cNvPr id="53" name="Google Shape;53;p2"/>
          <p:cNvSpPr txBox="1"/>
          <p:nvPr/>
        </p:nvSpPr>
        <p:spPr>
          <a:xfrm>
            <a:off x="1186275" y="3296288"/>
            <a:ext cx="532200" cy="1206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t/>
            </a:r>
            <a:endParaRPr sz="700">
              <a:latin typeface="Arial"/>
              <a:ea typeface="Arial"/>
              <a:cs typeface="Arial"/>
              <a:sym typeface="Arial"/>
            </a:endParaRPr>
          </a:p>
        </p:txBody>
      </p:sp>
      <p:sp>
        <p:nvSpPr>
          <p:cNvPr id="54" name="Google Shape;54;p2"/>
          <p:cNvSpPr txBox="1"/>
          <p:nvPr/>
        </p:nvSpPr>
        <p:spPr>
          <a:xfrm>
            <a:off x="2305463" y="2942900"/>
            <a:ext cx="2229000" cy="818400"/>
          </a:xfrm>
          <a:prstGeom prst="rect">
            <a:avLst/>
          </a:prstGeom>
          <a:noFill/>
          <a:ln>
            <a:noFill/>
          </a:ln>
        </p:spPr>
        <p:txBody>
          <a:bodyPr anchorCtr="0" anchor="t" bIns="0" lIns="0" spcFirstLastPara="1" rIns="0" wrap="square" tIns="33000">
            <a:spAutoFit/>
          </a:bodyPr>
          <a:lstStyle/>
          <a:p>
            <a:pPr indent="0" lvl="0" marL="12700" marR="5080" rtl="0" algn="just">
              <a:lnSpc>
                <a:spcPct val="108333"/>
              </a:lnSpc>
              <a:spcBef>
                <a:spcPts val="0"/>
              </a:spcBef>
              <a:spcAft>
                <a:spcPts val="0"/>
              </a:spcAft>
              <a:buNone/>
            </a:pPr>
            <a:r>
              <a:rPr b="1" lang="en-US" sz="1200">
                <a:solidFill>
                  <a:srgbClr val="3F3F3F"/>
                </a:solidFill>
                <a:latin typeface="Lucida Sans"/>
                <a:ea typeface="Lucida Sans"/>
                <a:cs typeface="Lucida Sans"/>
                <a:sym typeface="Lucida Sans"/>
              </a:rPr>
              <a:t>Name :</a:t>
            </a:r>
            <a:r>
              <a:rPr lang="en-US" sz="1200">
                <a:solidFill>
                  <a:srgbClr val="3F3F3F"/>
                </a:solidFill>
                <a:latin typeface="Lucida Sans"/>
                <a:ea typeface="Lucida Sans"/>
                <a:cs typeface="Lucida Sans"/>
                <a:sym typeface="Lucida Sans"/>
              </a:rPr>
              <a:t> HRITHIK J R</a:t>
            </a:r>
            <a:endParaRPr sz="1200">
              <a:solidFill>
                <a:srgbClr val="3F3F3F"/>
              </a:solidFill>
              <a:latin typeface="Lucida Sans"/>
              <a:ea typeface="Lucida Sans"/>
              <a:cs typeface="Lucida Sans"/>
              <a:sym typeface="Lucida Sans"/>
            </a:endParaRPr>
          </a:p>
          <a:p>
            <a:pPr indent="0" lvl="0" marL="12700" marR="5080" rtl="0" algn="just">
              <a:lnSpc>
                <a:spcPct val="108333"/>
              </a:lnSpc>
              <a:spcBef>
                <a:spcPts val="0"/>
              </a:spcBef>
              <a:spcAft>
                <a:spcPts val="0"/>
              </a:spcAft>
              <a:buNone/>
            </a:pPr>
            <a:r>
              <a:rPr b="1" lang="en-US" sz="1200">
                <a:solidFill>
                  <a:srgbClr val="3F3F3F"/>
                </a:solidFill>
                <a:latin typeface="Lucida Sans"/>
                <a:ea typeface="Lucida Sans"/>
                <a:cs typeface="Lucida Sans"/>
                <a:sym typeface="Lucida Sans"/>
              </a:rPr>
              <a:t>Title : </a:t>
            </a:r>
            <a:r>
              <a:rPr lang="en-US" sz="1200">
                <a:solidFill>
                  <a:srgbClr val="3F3F3F"/>
                </a:solidFill>
                <a:latin typeface="Lucida Sans"/>
                <a:ea typeface="Lucida Sans"/>
                <a:cs typeface="Lucida Sans"/>
                <a:sym typeface="Lucida Sans"/>
              </a:rPr>
              <a:t>Idea Generator</a:t>
            </a:r>
            <a:r>
              <a:rPr b="1" lang="en-US" sz="1200">
                <a:solidFill>
                  <a:srgbClr val="3F3F3F"/>
                </a:solidFill>
                <a:latin typeface="Lucida Sans"/>
                <a:ea typeface="Lucida Sans"/>
                <a:cs typeface="Lucida Sans"/>
                <a:sym typeface="Lucida Sans"/>
              </a:rPr>
              <a:t> </a:t>
            </a:r>
            <a:r>
              <a:rPr lang="en-US" sz="1200">
                <a:solidFill>
                  <a:srgbClr val="3F3F3F"/>
                </a:solidFill>
                <a:latin typeface="Lucida Sans"/>
                <a:ea typeface="Lucida Sans"/>
                <a:cs typeface="Lucida Sans"/>
                <a:sym typeface="Lucida Sans"/>
              </a:rPr>
              <a:t>and Part Designing</a:t>
            </a:r>
            <a:endParaRPr sz="1200">
              <a:solidFill>
                <a:srgbClr val="3F3F3F"/>
              </a:solidFill>
              <a:latin typeface="Lucida Sans"/>
              <a:ea typeface="Lucida Sans"/>
              <a:cs typeface="Lucida Sans"/>
              <a:sym typeface="Lucida Sans"/>
            </a:endParaRPr>
          </a:p>
          <a:p>
            <a:pPr indent="0" lvl="0" marL="12700" marR="5080" rtl="0" algn="just">
              <a:lnSpc>
                <a:spcPct val="108333"/>
              </a:lnSpc>
              <a:spcBef>
                <a:spcPts val="0"/>
              </a:spcBef>
              <a:spcAft>
                <a:spcPts val="0"/>
              </a:spcAft>
              <a:buNone/>
            </a:pPr>
            <a:r>
              <a:rPr lang="en-US" sz="1200">
                <a:latin typeface="Lucida Sans"/>
                <a:ea typeface="Lucida Sans"/>
                <a:cs typeface="Lucida Sans"/>
                <a:sym typeface="Lucida Sans"/>
              </a:rPr>
              <a:t>hrithik.mc21@bitsathy.ac.in</a:t>
            </a:r>
            <a:endParaRPr sz="1200">
              <a:latin typeface="Lucida Sans"/>
              <a:ea typeface="Lucida Sans"/>
              <a:cs typeface="Lucida Sans"/>
              <a:sym typeface="Lucida Sans"/>
            </a:endParaRPr>
          </a:p>
        </p:txBody>
      </p:sp>
      <p:sp>
        <p:nvSpPr>
          <p:cNvPr id="55" name="Google Shape;55;p2"/>
          <p:cNvSpPr txBox="1"/>
          <p:nvPr/>
        </p:nvSpPr>
        <p:spPr>
          <a:xfrm>
            <a:off x="6353588" y="1047425"/>
            <a:ext cx="2406600" cy="818400"/>
          </a:xfrm>
          <a:prstGeom prst="rect">
            <a:avLst/>
          </a:prstGeom>
          <a:noFill/>
          <a:ln>
            <a:noFill/>
          </a:ln>
        </p:spPr>
        <p:txBody>
          <a:bodyPr anchorCtr="0" anchor="t" bIns="0" lIns="0" spcFirstLastPara="1" rIns="0" wrap="square" tIns="33000">
            <a:spAutoFit/>
          </a:bodyPr>
          <a:lstStyle/>
          <a:p>
            <a:pPr indent="0" lvl="0" marL="12700" marR="5080" rtl="0" algn="just">
              <a:lnSpc>
                <a:spcPct val="108333"/>
              </a:lnSpc>
              <a:spcBef>
                <a:spcPts val="0"/>
              </a:spcBef>
              <a:spcAft>
                <a:spcPts val="0"/>
              </a:spcAft>
              <a:buNone/>
            </a:pPr>
            <a:r>
              <a:rPr b="1" lang="en-US" sz="1200">
                <a:solidFill>
                  <a:srgbClr val="3F3F3F"/>
                </a:solidFill>
                <a:latin typeface="Lucida Sans"/>
                <a:ea typeface="Lucida Sans"/>
                <a:cs typeface="Lucida Sans"/>
                <a:sym typeface="Lucida Sans"/>
              </a:rPr>
              <a:t>Name :</a:t>
            </a:r>
            <a:r>
              <a:rPr lang="en-US" sz="1200">
                <a:solidFill>
                  <a:srgbClr val="3F3F3F"/>
                </a:solidFill>
                <a:latin typeface="Lucida Sans"/>
                <a:ea typeface="Lucida Sans"/>
                <a:cs typeface="Lucida Sans"/>
                <a:sym typeface="Lucida Sans"/>
              </a:rPr>
              <a:t> SRIHARISH J</a:t>
            </a:r>
            <a:endParaRPr sz="1200">
              <a:solidFill>
                <a:srgbClr val="3F3F3F"/>
              </a:solidFill>
              <a:latin typeface="Lucida Sans"/>
              <a:ea typeface="Lucida Sans"/>
              <a:cs typeface="Lucida Sans"/>
              <a:sym typeface="Lucida Sans"/>
            </a:endParaRPr>
          </a:p>
          <a:p>
            <a:pPr indent="0" lvl="0" marL="12700" marR="5080" rtl="0" algn="just">
              <a:lnSpc>
                <a:spcPct val="108333"/>
              </a:lnSpc>
              <a:spcBef>
                <a:spcPts val="0"/>
              </a:spcBef>
              <a:spcAft>
                <a:spcPts val="0"/>
              </a:spcAft>
              <a:buNone/>
            </a:pPr>
            <a:r>
              <a:rPr b="1" lang="en-US" sz="1200">
                <a:solidFill>
                  <a:srgbClr val="3F3F3F"/>
                </a:solidFill>
                <a:latin typeface="Lucida Sans"/>
                <a:ea typeface="Lucida Sans"/>
                <a:cs typeface="Lucida Sans"/>
                <a:sym typeface="Lucida Sans"/>
              </a:rPr>
              <a:t>Title :</a:t>
            </a:r>
            <a:r>
              <a:rPr lang="en-US" sz="1200">
                <a:solidFill>
                  <a:srgbClr val="3F3F3F"/>
                </a:solidFill>
                <a:latin typeface="Lucida Sans"/>
                <a:ea typeface="Lucida Sans"/>
                <a:cs typeface="Lucida Sans"/>
                <a:sym typeface="Lucida Sans"/>
              </a:rPr>
              <a:t>  Part Designing and Assembling</a:t>
            </a:r>
            <a:endParaRPr sz="1200">
              <a:solidFill>
                <a:srgbClr val="3F3F3F"/>
              </a:solidFill>
              <a:latin typeface="Lucida Sans"/>
              <a:ea typeface="Lucida Sans"/>
              <a:cs typeface="Lucida Sans"/>
              <a:sym typeface="Lucida Sans"/>
            </a:endParaRPr>
          </a:p>
          <a:p>
            <a:pPr indent="0" lvl="0" marL="12700" marR="5080" rtl="0" algn="just">
              <a:lnSpc>
                <a:spcPct val="108333"/>
              </a:lnSpc>
              <a:spcBef>
                <a:spcPts val="0"/>
              </a:spcBef>
              <a:spcAft>
                <a:spcPts val="0"/>
              </a:spcAft>
              <a:buNone/>
            </a:pPr>
            <a:r>
              <a:rPr lang="en-US" sz="1200">
                <a:solidFill>
                  <a:srgbClr val="3F3F3F"/>
                </a:solidFill>
                <a:latin typeface="Lucida Sans"/>
                <a:ea typeface="Lucida Sans"/>
                <a:cs typeface="Lucida Sans"/>
                <a:sym typeface="Lucida Sans"/>
              </a:rPr>
              <a:t>sriharish.mc21@bitsathy.ac.in </a:t>
            </a:r>
            <a:endParaRPr sz="1200">
              <a:solidFill>
                <a:srgbClr val="3F3F3F"/>
              </a:solidFill>
              <a:latin typeface="Lucida Sans"/>
              <a:ea typeface="Lucida Sans"/>
              <a:cs typeface="Lucida Sans"/>
              <a:sym typeface="Lucida Sans"/>
            </a:endParaRPr>
          </a:p>
        </p:txBody>
      </p:sp>
      <p:sp>
        <p:nvSpPr>
          <p:cNvPr id="56" name="Google Shape;56;p2"/>
          <p:cNvSpPr txBox="1"/>
          <p:nvPr/>
        </p:nvSpPr>
        <p:spPr>
          <a:xfrm>
            <a:off x="6353588" y="2942900"/>
            <a:ext cx="2463900" cy="818400"/>
          </a:xfrm>
          <a:prstGeom prst="rect">
            <a:avLst/>
          </a:prstGeom>
          <a:noFill/>
          <a:ln>
            <a:noFill/>
          </a:ln>
        </p:spPr>
        <p:txBody>
          <a:bodyPr anchorCtr="0" anchor="t" bIns="0" lIns="0" spcFirstLastPara="1" rIns="0" wrap="square" tIns="33000">
            <a:spAutoFit/>
          </a:bodyPr>
          <a:lstStyle/>
          <a:p>
            <a:pPr indent="0" lvl="0" marL="12700" marR="5080" rtl="0" algn="just">
              <a:lnSpc>
                <a:spcPct val="108333"/>
              </a:lnSpc>
              <a:spcBef>
                <a:spcPts val="0"/>
              </a:spcBef>
              <a:spcAft>
                <a:spcPts val="0"/>
              </a:spcAft>
              <a:buNone/>
            </a:pPr>
            <a:r>
              <a:rPr b="1" lang="en-US" sz="1200">
                <a:solidFill>
                  <a:srgbClr val="3F3F3F"/>
                </a:solidFill>
                <a:latin typeface="Lucida Sans"/>
                <a:ea typeface="Lucida Sans"/>
                <a:cs typeface="Lucida Sans"/>
                <a:sym typeface="Lucida Sans"/>
              </a:rPr>
              <a:t>Name :</a:t>
            </a:r>
            <a:r>
              <a:rPr lang="en-US" sz="1200">
                <a:solidFill>
                  <a:srgbClr val="3F3F3F"/>
                </a:solidFill>
                <a:latin typeface="Lucida Sans"/>
                <a:ea typeface="Lucida Sans"/>
                <a:cs typeface="Lucida Sans"/>
                <a:sym typeface="Lucida Sans"/>
              </a:rPr>
              <a:t> VIGNESH RAM  R  </a:t>
            </a:r>
            <a:endParaRPr sz="1200">
              <a:solidFill>
                <a:srgbClr val="3F3F3F"/>
              </a:solidFill>
              <a:latin typeface="Lucida Sans"/>
              <a:ea typeface="Lucida Sans"/>
              <a:cs typeface="Lucida Sans"/>
              <a:sym typeface="Lucida Sans"/>
            </a:endParaRPr>
          </a:p>
          <a:p>
            <a:pPr indent="0" lvl="0" marL="12700" marR="5080" rtl="0" algn="just">
              <a:lnSpc>
                <a:spcPct val="108333"/>
              </a:lnSpc>
              <a:spcBef>
                <a:spcPts val="0"/>
              </a:spcBef>
              <a:spcAft>
                <a:spcPts val="0"/>
              </a:spcAft>
              <a:buNone/>
            </a:pPr>
            <a:r>
              <a:rPr b="1" lang="en-US" sz="1200">
                <a:solidFill>
                  <a:srgbClr val="3F3F3F"/>
                </a:solidFill>
                <a:latin typeface="Lucida Sans"/>
                <a:ea typeface="Lucida Sans"/>
                <a:cs typeface="Lucida Sans"/>
                <a:sym typeface="Lucida Sans"/>
              </a:rPr>
              <a:t>Title :</a:t>
            </a:r>
            <a:r>
              <a:rPr lang="en-US" sz="1200">
                <a:solidFill>
                  <a:srgbClr val="3F3F3F"/>
                </a:solidFill>
                <a:latin typeface="Lucida Sans"/>
                <a:ea typeface="Lucida Sans"/>
                <a:cs typeface="Lucida Sans"/>
                <a:sym typeface="Lucida Sans"/>
              </a:rPr>
              <a:t>Surface Modeling and Sketching</a:t>
            </a:r>
            <a:endParaRPr sz="1200">
              <a:solidFill>
                <a:srgbClr val="3F3F3F"/>
              </a:solidFill>
              <a:latin typeface="Lucida Sans"/>
              <a:ea typeface="Lucida Sans"/>
              <a:cs typeface="Lucida Sans"/>
              <a:sym typeface="Lucida Sans"/>
            </a:endParaRPr>
          </a:p>
          <a:p>
            <a:pPr indent="0" lvl="0" marL="12700" marR="5080" rtl="0" algn="just">
              <a:lnSpc>
                <a:spcPct val="108333"/>
              </a:lnSpc>
              <a:spcBef>
                <a:spcPts val="0"/>
              </a:spcBef>
              <a:spcAft>
                <a:spcPts val="0"/>
              </a:spcAft>
              <a:buNone/>
            </a:pPr>
            <a:r>
              <a:rPr lang="en-US" sz="1200">
                <a:solidFill>
                  <a:srgbClr val="3F3F3F"/>
                </a:solidFill>
                <a:latin typeface="Lucida Sans"/>
                <a:ea typeface="Lucida Sans"/>
                <a:cs typeface="Lucida Sans"/>
                <a:sym typeface="Lucida Sans"/>
              </a:rPr>
              <a:t>vigneshram.mc21@bitsathy.ac.in</a:t>
            </a:r>
            <a:endParaRPr sz="1200">
              <a:solidFill>
                <a:srgbClr val="3F3F3F"/>
              </a:solidFill>
              <a:latin typeface="Lucida Sans"/>
              <a:ea typeface="Lucida Sans"/>
              <a:cs typeface="Lucida Sans"/>
              <a:sym typeface="Lucida Sans"/>
            </a:endParaRPr>
          </a:p>
        </p:txBody>
      </p:sp>
      <p:pic>
        <p:nvPicPr>
          <p:cNvPr id="57" name="Google Shape;57;p2"/>
          <p:cNvPicPr preferRelativeResize="0"/>
          <p:nvPr/>
        </p:nvPicPr>
        <p:blipFill>
          <a:blip r:embed="rId3">
            <a:alphaModFix/>
          </a:blip>
          <a:stretch>
            <a:fillRect/>
          </a:stretch>
        </p:blipFill>
        <p:spPr>
          <a:xfrm>
            <a:off x="549263" y="847900"/>
            <a:ext cx="1806150" cy="2192338"/>
          </a:xfrm>
          <a:prstGeom prst="rect">
            <a:avLst/>
          </a:prstGeom>
          <a:noFill/>
          <a:ln>
            <a:noFill/>
          </a:ln>
        </p:spPr>
      </p:pic>
      <p:pic>
        <p:nvPicPr>
          <p:cNvPr id="58" name="Google Shape;58;p2"/>
          <p:cNvPicPr preferRelativeResize="0"/>
          <p:nvPr/>
        </p:nvPicPr>
        <p:blipFill>
          <a:blip r:embed="rId4">
            <a:alphaModFix/>
          </a:blip>
          <a:stretch>
            <a:fillRect/>
          </a:stretch>
        </p:blipFill>
        <p:spPr>
          <a:xfrm>
            <a:off x="4653713" y="851650"/>
            <a:ext cx="1806150" cy="2184848"/>
          </a:xfrm>
          <a:prstGeom prst="rect">
            <a:avLst/>
          </a:prstGeom>
          <a:noFill/>
          <a:ln>
            <a:noFill/>
          </a:ln>
        </p:spPr>
      </p:pic>
      <p:pic>
        <p:nvPicPr>
          <p:cNvPr id="59" name="Google Shape;59;p2"/>
          <p:cNvPicPr preferRelativeResize="0"/>
          <p:nvPr/>
        </p:nvPicPr>
        <p:blipFill>
          <a:blip r:embed="rId5">
            <a:alphaModFix/>
          </a:blip>
          <a:stretch>
            <a:fillRect/>
          </a:stretch>
        </p:blipFill>
        <p:spPr>
          <a:xfrm>
            <a:off x="549287" y="2782125"/>
            <a:ext cx="1806150" cy="2201050"/>
          </a:xfrm>
          <a:prstGeom prst="rect">
            <a:avLst/>
          </a:prstGeom>
          <a:noFill/>
          <a:ln>
            <a:noFill/>
          </a:ln>
        </p:spPr>
      </p:pic>
      <p:pic>
        <p:nvPicPr>
          <p:cNvPr id="60" name="Google Shape;60;p2"/>
          <p:cNvPicPr preferRelativeResize="0"/>
          <p:nvPr/>
        </p:nvPicPr>
        <p:blipFill>
          <a:blip r:embed="rId6">
            <a:alphaModFix/>
          </a:blip>
          <a:stretch>
            <a:fillRect/>
          </a:stretch>
        </p:blipFill>
        <p:spPr>
          <a:xfrm>
            <a:off x="4547438" y="2772737"/>
            <a:ext cx="1806150" cy="221981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4"/>
          <p:cNvSpPr txBox="1"/>
          <p:nvPr>
            <p:ph type="title"/>
          </p:nvPr>
        </p:nvSpPr>
        <p:spPr>
          <a:xfrm>
            <a:off x="387350" y="312477"/>
            <a:ext cx="48654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rPr>
              <a:t>Impact of your solution</a:t>
            </a:r>
            <a:endParaRPr b="1" sz="3300">
              <a:solidFill>
                <a:schemeClr val="dk2"/>
              </a:solidFill>
            </a:endParaRPr>
          </a:p>
        </p:txBody>
      </p:sp>
      <p:sp>
        <p:nvSpPr>
          <p:cNvPr id="229" name="Google Shape;229;p14"/>
          <p:cNvSpPr txBox="1"/>
          <p:nvPr/>
        </p:nvSpPr>
        <p:spPr>
          <a:xfrm>
            <a:off x="387350" y="1067050"/>
            <a:ext cx="5140800" cy="2961600"/>
          </a:xfrm>
          <a:prstGeom prst="rect">
            <a:avLst/>
          </a:prstGeom>
          <a:noFill/>
          <a:ln>
            <a:noFill/>
          </a:ln>
        </p:spPr>
        <p:txBody>
          <a:bodyPr anchorCtr="0" anchor="t" bIns="0" lIns="0" spcFirstLastPara="1" rIns="0" wrap="square" tIns="32375">
            <a:spAutoFit/>
          </a:bodyPr>
          <a:lstStyle/>
          <a:p>
            <a:pPr indent="0" lvl="0" marL="0" marR="5080" rtl="0" algn="just">
              <a:lnSpc>
                <a:spcPct val="108000"/>
              </a:lnSpc>
              <a:spcBef>
                <a:spcPts val="0"/>
              </a:spcBef>
              <a:spcAft>
                <a:spcPts val="0"/>
              </a:spcAft>
              <a:buNone/>
            </a:pPr>
            <a:r>
              <a:rPr lang="en-US" sz="1100" u="sng">
                <a:latin typeface="Trebuchet MS"/>
                <a:ea typeface="Trebuchet MS"/>
                <a:cs typeface="Trebuchet MS"/>
                <a:sym typeface="Trebuchet MS"/>
              </a:rPr>
              <a:t>Reduced Traffic Congestion:</a:t>
            </a:r>
            <a:r>
              <a:rPr lang="en-US" sz="1100">
                <a:latin typeface="Trebuchet MS"/>
                <a:ea typeface="Trebuchet MS"/>
                <a:cs typeface="Trebuchet MS"/>
                <a:sym typeface="Trebuchet MS"/>
              </a:rPr>
              <a:t> This system can operate at high speeds and on dedicated guideways, reducing traffic congestion in urban areas. </a:t>
            </a:r>
            <a:endParaRPr sz="1100">
              <a:latin typeface="Trebuchet MS"/>
              <a:ea typeface="Trebuchet MS"/>
              <a:cs typeface="Trebuchet MS"/>
              <a:sym typeface="Trebuchet MS"/>
            </a:endParaRPr>
          </a:p>
          <a:p>
            <a:pPr indent="0" lvl="0" marL="0" marR="5080" rtl="0" algn="just">
              <a:lnSpc>
                <a:spcPct val="108000"/>
              </a:lnSpc>
              <a:spcBef>
                <a:spcPts val="0"/>
              </a:spcBef>
              <a:spcAft>
                <a:spcPts val="0"/>
              </a:spcAft>
              <a:buNone/>
            </a:pPr>
            <a:r>
              <a:t/>
            </a:r>
            <a:endParaRPr sz="1100">
              <a:latin typeface="Trebuchet MS"/>
              <a:ea typeface="Trebuchet MS"/>
              <a:cs typeface="Trebuchet MS"/>
              <a:sym typeface="Trebuchet MS"/>
            </a:endParaRPr>
          </a:p>
          <a:p>
            <a:pPr indent="0" lvl="0" marL="0" marR="5080" rtl="0" algn="just">
              <a:lnSpc>
                <a:spcPct val="108000"/>
              </a:lnSpc>
              <a:spcBef>
                <a:spcPts val="0"/>
              </a:spcBef>
              <a:spcAft>
                <a:spcPts val="0"/>
              </a:spcAft>
              <a:buNone/>
            </a:pPr>
            <a:r>
              <a:rPr lang="en-US" sz="1100" u="sng">
                <a:latin typeface="Trebuchet MS"/>
                <a:ea typeface="Trebuchet MS"/>
                <a:cs typeface="Trebuchet MS"/>
                <a:sym typeface="Trebuchet MS"/>
              </a:rPr>
              <a:t>Environmental Benefits:</a:t>
            </a:r>
            <a:r>
              <a:rPr lang="en-US" sz="1100">
                <a:latin typeface="Trebuchet MS"/>
                <a:ea typeface="Trebuchet MS"/>
                <a:cs typeface="Trebuchet MS"/>
                <a:sym typeface="Trebuchet MS"/>
              </a:rPr>
              <a:t> This system are typically more energy-efficient and produce fewer emissions compared to traditional forms of transportation. </a:t>
            </a:r>
            <a:endParaRPr sz="1100">
              <a:latin typeface="Trebuchet MS"/>
              <a:ea typeface="Trebuchet MS"/>
              <a:cs typeface="Trebuchet MS"/>
              <a:sym typeface="Trebuchet MS"/>
            </a:endParaRPr>
          </a:p>
          <a:p>
            <a:pPr indent="0" lvl="0" marL="0" marR="5080" rtl="0" algn="just">
              <a:lnSpc>
                <a:spcPct val="108000"/>
              </a:lnSpc>
              <a:spcBef>
                <a:spcPts val="0"/>
              </a:spcBef>
              <a:spcAft>
                <a:spcPts val="0"/>
              </a:spcAft>
              <a:buNone/>
            </a:pPr>
            <a:r>
              <a:t/>
            </a:r>
            <a:endParaRPr sz="1100">
              <a:latin typeface="Trebuchet MS"/>
              <a:ea typeface="Trebuchet MS"/>
              <a:cs typeface="Trebuchet MS"/>
              <a:sym typeface="Trebuchet MS"/>
            </a:endParaRPr>
          </a:p>
          <a:p>
            <a:pPr indent="0" lvl="0" marL="0" marR="5080" rtl="0" algn="just">
              <a:lnSpc>
                <a:spcPct val="108000"/>
              </a:lnSpc>
              <a:spcBef>
                <a:spcPts val="0"/>
              </a:spcBef>
              <a:spcAft>
                <a:spcPts val="0"/>
              </a:spcAft>
              <a:buNone/>
            </a:pPr>
            <a:r>
              <a:rPr lang="en-US" sz="1100" u="sng">
                <a:latin typeface="Trebuchet MS"/>
                <a:ea typeface="Trebuchet MS"/>
                <a:cs typeface="Trebuchet MS"/>
                <a:sym typeface="Trebuchet MS"/>
              </a:rPr>
              <a:t>Increased Mobility:</a:t>
            </a:r>
            <a:r>
              <a:rPr lang="en-US" sz="1100">
                <a:latin typeface="Trebuchet MS"/>
                <a:ea typeface="Trebuchet MS"/>
                <a:cs typeface="Trebuchet MS"/>
                <a:sym typeface="Trebuchet MS"/>
              </a:rPr>
              <a:t> This can provide fast and efficient transportation options for both urban and intercity travel. </a:t>
            </a:r>
            <a:endParaRPr sz="1100">
              <a:latin typeface="Trebuchet MS"/>
              <a:ea typeface="Trebuchet MS"/>
              <a:cs typeface="Trebuchet MS"/>
              <a:sym typeface="Trebuchet MS"/>
            </a:endParaRPr>
          </a:p>
          <a:p>
            <a:pPr indent="0" lvl="0" marL="0" marR="5080" rtl="0" algn="just">
              <a:lnSpc>
                <a:spcPct val="108000"/>
              </a:lnSpc>
              <a:spcBef>
                <a:spcPts val="0"/>
              </a:spcBef>
              <a:spcAft>
                <a:spcPts val="0"/>
              </a:spcAft>
              <a:buNone/>
            </a:pPr>
            <a:r>
              <a:t/>
            </a:r>
            <a:endParaRPr sz="1100">
              <a:latin typeface="Trebuchet MS"/>
              <a:ea typeface="Trebuchet MS"/>
              <a:cs typeface="Trebuchet MS"/>
              <a:sym typeface="Trebuchet MS"/>
            </a:endParaRPr>
          </a:p>
          <a:p>
            <a:pPr indent="0" lvl="0" marL="0" marR="5080" rtl="0" algn="just">
              <a:lnSpc>
                <a:spcPct val="108000"/>
              </a:lnSpc>
              <a:spcBef>
                <a:spcPts val="0"/>
              </a:spcBef>
              <a:spcAft>
                <a:spcPts val="0"/>
              </a:spcAft>
              <a:buNone/>
            </a:pPr>
            <a:r>
              <a:rPr lang="en-US" sz="1100" u="sng">
                <a:latin typeface="Trebuchet MS"/>
                <a:ea typeface="Trebuchet MS"/>
                <a:cs typeface="Trebuchet MS"/>
                <a:sym typeface="Trebuchet MS"/>
              </a:rPr>
              <a:t>Safety and Reliability:</a:t>
            </a:r>
            <a:r>
              <a:rPr lang="en-US" sz="1100">
                <a:latin typeface="Trebuchet MS"/>
                <a:ea typeface="Trebuchet MS"/>
                <a:cs typeface="Trebuchet MS"/>
                <a:sym typeface="Trebuchet MS"/>
              </a:rPr>
              <a:t> This system are known for their high safety and reliability. The absence of physical contact between the vehicle and the road reduces the risk of derailments and accidents. </a:t>
            </a:r>
            <a:endParaRPr sz="1100">
              <a:latin typeface="Trebuchet MS"/>
              <a:ea typeface="Trebuchet MS"/>
              <a:cs typeface="Trebuchet MS"/>
              <a:sym typeface="Trebuchet MS"/>
            </a:endParaRPr>
          </a:p>
          <a:p>
            <a:pPr indent="0" lvl="0" marL="0" marR="5080" rtl="0" algn="just">
              <a:lnSpc>
                <a:spcPct val="108000"/>
              </a:lnSpc>
              <a:spcBef>
                <a:spcPts val="0"/>
              </a:spcBef>
              <a:spcAft>
                <a:spcPts val="0"/>
              </a:spcAft>
              <a:buNone/>
            </a:pPr>
            <a:r>
              <a:t/>
            </a:r>
            <a:endParaRPr sz="1200">
              <a:latin typeface="Trebuchet MS"/>
              <a:ea typeface="Trebuchet MS"/>
              <a:cs typeface="Trebuchet MS"/>
              <a:sym typeface="Trebuchet MS"/>
            </a:endParaRPr>
          </a:p>
          <a:p>
            <a:pPr indent="0" lvl="0" marL="0" marR="5080" rtl="0" algn="just">
              <a:lnSpc>
                <a:spcPct val="108000"/>
              </a:lnSpc>
              <a:spcBef>
                <a:spcPts val="0"/>
              </a:spcBef>
              <a:spcAft>
                <a:spcPts val="0"/>
              </a:spcAft>
              <a:buNone/>
            </a:pPr>
            <a:r>
              <a:rPr lang="en-US" sz="1100" u="sng">
                <a:latin typeface="Trebuchet MS"/>
                <a:ea typeface="Trebuchet MS"/>
                <a:cs typeface="Trebuchet MS"/>
                <a:sym typeface="Trebuchet MS"/>
              </a:rPr>
              <a:t>Economic Growth:</a:t>
            </a:r>
            <a:r>
              <a:rPr lang="en-US" sz="1100">
                <a:latin typeface="Trebuchet MS"/>
                <a:ea typeface="Trebuchet MS"/>
                <a:cs typeface="Trebuchet MS"/>
                <a:sym typeface="Trebuchet MS"/>
              </a:rPr>
              <a:t> The construction and operation of this systems can stimulate economic growth. It creates jobs during the construction phase and can boost tourism and local economies by improving accessibility to different regions.</a:t>
            </a:r>
            <a:endParaRPr sz="1100">
              <a:latin typeface="Trebuchet MS"/>
              <a:ea typeface="Trebuchet MS"/>
              <a:cs typeface="Trebuchet MS"/>
              <a:sym typeface="Trebuchet MS"/>
            </a:endParaRPr>
          </a:p>
        </p:txBody>
      </p:sp>
      <p:pic>
        <p:nvPicPr>
          <p:cNvPr id="230" name="Google Shape;230;p14"/>
          <p:cNvPicPr preferRelativeResize="0"/>
          <p:nvPr/>
        </p:nvPicPr>
        <p:blipFill>
          <a:blip r:embed="rId3">
            <a:alphaModFix/>
          </a:blip>
          <a:stretch>
            <a:fillRect/>
          </a:stretch>
        </p:blipFill>
        <p:spPr>
          <a:xfrm>
            <a:off x="5720225" y="1435625"/>
            <a:ext cx="3311050" cy="20867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5"/>
          <p:cNvSpPr txBox="1"/>
          <p:nvPr>
            <p:ph type="title"/>
          </p:nvPr>
        </p:nvSpPr>
        <p:spPr>
          <a:xfrm>
            <a:off x="387350" y="592800"/>
            <a:ext cx="31791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rPr>
              <a:t>Sustainability</a:t>
            </a:r>
            <a:endParaRPr b="1" sz="3300">
              <a:solidFill>
                <a:schemeClr val="dk2"/>
              </a:solidFill>
            </a:endParaRPr>
          </a:p>
        </p:txBody>
      </p:sp>
      <p:sp>
        <p:nvSpPr>
          <p:cNvPr id="236" name="Google Shape;236;p15"/>
          <p:cNvSpPr txBox="1"/>
          <p:nvPr/>
        </p:nvSpPr>
        <p:spPr>
          <a:xfrm>
            <a:off x="387350" y="1412650"/>
            <a:ext cx="4691100" cy="2789700"/>
          </a:xfrm>
          <a:prstGeom prst="rect">
            <a:avLst/>
          </a:prstGeom>
          <a:noFill/>
          <a:ln>
            <a:noFill/>
          </a:ln>
        </p:spPr>
        <p:txBody>
          <a:bodyPr anchorCtr="0" anchor="t" bIns="0" lIns="0" spcFirstLastPara="1" rIns="0" wrap="square" tIns="12700">
            <a:spAutoFit/>
          </a:bodyPr>
          <a:lstStyle/>
          <a:p>
            <a:pPr indent="-330200" lvl="0" marL="457200" marR="0" rtl="0" algn="l">
              <a:lnSpc>
                <a:spcPct val="114166"/>
              </a:lnSpc>
              <a:spcBef>
                <a:spcPts val="0"/>
              </a:spcBef>
              <a:spcAft>
                <a:spcPts val="0"/>
              </a:spcAft>
              <a:buSzPts val="1600"/>
              <a:buFont typeface="Helvetica Neue"/>
              <a:buChar char="●"/>
            </a:pPr>
            <a:r>
              <a:rPr lang="en-US" sz="1600">
                <a:solidFill>
                  <a:srgbClr val="595959"/>
                </a:solidFill>
                <a:latin typeface="Helvetica Neue"/>
                <a:ea typeface="Helvetica Neue"/>
                <a:cs typeface="Helvetica Neue"/>
                <a:sym typeface="Helvetica Neue"/>
              </a:rPr>
              <a:t>LOW </a:t>
            </a:r>
            <a:r>
              <a:rPr lang="en-US" sz="1600">
                <a:solidFill>
                  <a:srgbClr val="595959"/>
                </a:solidFill>
                <a:latin typeface="Helvetica Neue"/>
                <a:ea typeface="Helvetica Neue"/>
                <a:cs typeface="Helvetica Neue"/>
                <a:sym typeface="Helvetica Neue"/>
              </a:rPr>
              <a:t>MAINTENANCE COST</a:t>
            </a:r>
            <a:endParaRPr sz="1600">
              <a:solidFill>
                <a:srgbClr val="595959"/>
              </a:solidFill>
              <a:latin typeface="Helvetica Neue"/>
              <a:ea typeface="Helvetica Neue"/>
              <a:cs typeface="Helvetica Neue"/>
              <a:sym typeface="Helvetica Neue"/>
            </a:endParaRPr>
          </a:p>
          <a:p>
            <a:pPr indent="0" lvl="0" marL="457200" marR="0" rtl="0" algn="l">
              <a:lnSpc>
                <a:spcPct val="114166"/>
              </a:lnSpc>
              <a:spcBef>
                <a:spcPts val="0"/>
              </a:spcBef>
              <a:spcAft>
                <a:spcPts val="0"/>
              </a:spcAft>
              <a:buNone/>
            </a:pPr>
            <a:r>
              <a:t/>
            </a:r>
            <a:endParaRPr sz="1600">
              <a:solidFill>
                <a:srgbClr val="595959"/>
              </a:solidFill>
              <a:latin typeface="Helvetica Neue"/>
              <a:ea typeface="Helvetica Neue"/>
              <a:cs typeface="Helvetica Neue"/>
              <a:sym typeface="Helvetica Neue"/>
            </a:endParaRPr>
          </a:p>
          <a:p>
            <a:pPr indent="-330200" lvl="0" marL="457200" marR="0" rtl="0" algn="l">
              <a:lnSpc>
                <a:spcPct val="114166"/>
              </a:lnSpc>
              <a:spcBef>
                <a:spcPts val="0"/>
              </a:spcBef>
              <a:spcAft>
                <a:spcPts val="0"/>
              </a:spcAft>
              <a:buClr>
                <a:srgbClr val="595959"/>
              </a:buClr>
              <a:buSzPts val="1600"/>
              <a:buFont typeface="Helvetica Neue"/>
              <a:buChar char="●"/>
            </a:pPr>
            <a:r>
              <a:rPr lang="en-US" sz="1600">
                <a:solidFill>
                  <a:srgbClr val="595959"/>
                </a:solidFill>
                <a:latin typeface="Helvetica Neue"/>
                <a:ea typeface="Helvetica Neue"/>
                <a:cs typeface="Helvetica Neue"/>
                <a:sym typeface="Helvetica Neue"/>
              </a:rPr>
              <a:t>RESEARCH DEVELOPMENT FOR TECHNOLOGICAL ADVANCEMENTS</a:t>
            </a:r>
            <a:endParaRPr sz="1600">
              <a:solidFill>
                <a:srgbClr val="595959"/>
              </a:solidFill>
              <a:latin typeface="Helvetica Neue"/>
              <a:ea typeface="Helvetica Neue"/>
              <a:cs typeface="Helvetica Neue"/>
              <a:sym typeface="Helvetica Neue"/>
            </a:endParaRPr>
          </a:p>
          <a:p>
            <a:pPr indent="0" lvl="0" marL="457200" marR="0" rtl="0" algn="l">
              <a:lnSpc>
                <a:spcPct val="114166"/>
              </a:lnSpc>
              <a:spcBef>
                <a:spcPts val="0"/>
              </a:spcBef>
              <a:spcAft>
                <a:spcPts val="0"/>
              </a:spcAft>
              <a:buNone/>
            </a:pPr>
            <a:r>
              <a:t/>
            </a:r>
            <a:endParaRPr sz="1600">
              <a:solidFill>
                <a:srgbClr val="595959"/>
              </a:solidFill>
              <a:latin typeface="Helvetica Neue"/>
              <a:ea typeface="Helvetica Neue"/>
              <a:cs typeface="Helvetica Neue"/>
              <a:sym typeface="Helvetica Neue"/>
            </a:endParaRPr>
          </a:p>
          <a:p>
            <a:pPr indent="-330200" lvl="0" marL="457200" marR="0" rtl="0" algn="l">
              <a:lnSpc>
                <a:spcPct val="114166"/>
              </a:lnSpc>
              <a:spcBef>
                <a:spcPts val="0"/>
              </a:spcBef>
              <a:spcAft>
                <a:spcPts val="0"/>
              </a:spcAft>
              <a:buClr>
                <a:srgbClr val="595959"/>
              </a:buClr>
              <a:buSzPts val="1600"/>
              <a:buFont typeface="Helvetica Neue"/>
              <a:buChar char="●"/>
            </a:pPr>
            <a:r>
              <a:rPr lang="en-US" sz="1600">
                <a:solidFill>
                  <a:srgbClr val="595959"/>
                </a:solidFill>
                <a:latin typeface="Helvetica Neue"/>
                <a:ea typeface="Helvetica Neue"/>
                <a:cs typeface="Helvetica Neue"/>
                <a:sym typeface="Helvetica Neue"/>
              </a:rPr>
              <a:t>INCREASED EMPLOYMENT RATE </a:t>
            </a:r>
            <a:endParaRPr sz="1600">
              <a:solidFill>
                <a:srgbClr val="595959"/>
              </a:solidFill>
              <a:latin typeface="Helvetica Neue"/>
              <a:ea typeface="Helvetica Neue"/>
              <a:cs typeface="Helvetica Neue"/>
              <a:sym typeface="Helvetica Neue"/>
            </a:endParaRPr>
          </a:p>
          <a:p>
            <a:pPr indent="0" lvl="0" marL="457200" marR="0" rtl="0" algn="l">
              <a:lnSpc>
                <a:spcPct val="114166"/>
              </a:lnSpc>
              <a:spcBef>
                <a:spcPts val="0"/>
              </a:spcBef>
              <a:spcAft>
                <a:spcPts val="0"/>
              </a:spcAft>
              <a:buNone/>
            </a:pPr>
            <a:r>
              <a:t/>
            </a:r>
            <a:endParaRPr sz="1600">
              <a:solidFill>
                <a:srgbClr val="595959"/>
              </a:solidFill>
              <a:latin typeface="Helvetica Neue"/>
              <a:ea typeface="Helvetica Neue"/>
              <a:cs typeface="Helvetica Neue"/>
              <a:sym typeface="Helvetica Neue"/>
            </a:endParaRPr>
          </a:p>
          <a:p>
            <a:pPr indent="-330200" lvl="0" marL="457200" marR="0" rtl="0" algn="l">
              <a:lnSpc>
                <a:spcPct val="114166"/>
              </a:lnSpc>
              <a:spcBef>
                <a:spcPts val="0"/>
              </a:spcBef>
              <a:spcAft>
                <a:spcPts val="0"/>
              </a:spcAft>
              <a:buClr>
                <a:srgbClr val="595959"/>
              </a:buClr>
              <a:buSzPts val="1600"/>
              <a:buFont typeface="Helvetica Neue"/>
              <a:buChar char="●"/>
            </a:pPr>
            <a:r>
              <a:rPr lang="en-US" sz="1600">
                <a:solidFill>
                  <a:srgbClr val="595959"/>
                </a:solidFill>
                <a:latin typeface="Helvetica Neue"/>
                <a:ea typeface="Helvetica Neue"/>
                <a:cs typeface="Helvetica Neue"/>
                <a:sym typeface="Helvetica Neue"/>
              </a:rPr>
              <a:t>REDUCED LAND USE</a:t>
            </a:r>
            <a:endParaRPr sz="1600">
              <a:solidFill>
                <a:srgbClr val="595959"/>
              </a:solidFill>
              <a:latin typeface="Helvetica Neue"/>
              <a:ea typeface="Helvetica Neue"/>
              <a:cs typeface="Helvetica Neue"/>
              <a:sym typeface="Helvetica Neue"/>
            </a:endParaRPr>
          </a:p>
          <a:p>
            <a:pPr indent="0" lvl="0" marL="457200" marR="0" rtl="0" algn="l">
              <a:lnSpc>
                <a:spcPct val="114166"/>
              </a:lnSpc>
              <a:spcBef>
                <a:spcPts val="0"/>
              </a:spcBef>
              <a:spcAft>
                <a:spcPts val="0"/>
              </a:spcAft>
              <a:buNone/>
            </a:pPr>
            <a:r>
              <a:t/>
            </a:r>
            <a:endParaRPr sz="1600">
              <a:solidFill>
                <a:srgbClr val="595959"/>
              </a:solidFill>
              <a:latin typeface="Helvetica Neue"/>
              <a:ea typeface="Helvetica Neue"/>
              <a:cs typeface="Helvetica Neue"/>
              <a:sym typeface="Helvetica Neue"/>
            </a:endParaRPr>
          </a:p>
          <a:p>
            <a:pPr indent="-330200" lvl="0" marL="457200" marR="0" rtl="0" algn="l">
              <a:lnSpc>
                <a:spcPct val="114166"/>
              </a:lnSpc>
              <a:spcBef>
                <a:spcPts val="0"/>
              </a:spcBef>
              <a:spcAft>
                <a:spcPts val="0"/>
              </a:spcAft>
              <a:buClr>
                <a:srgbClr val="595959"/>
              </a:buClr>
              <a:buSzPts val="1600"/>
              <a:buFont typeface="Helvetica Neue"/>
              <a:buChar char="●"/>
            </a:pPr>
            <a:r>
              <a:rPr lang="en-US" sz="1600">
                <a:solidFill>
                  <a:srgbClr val="595959"/>
                </a:solidFill>
                <a:latin typeface="Helvetica Neue"/>
                <a:ea typeface="Helvetica Neue"/>
                <a:cs typeface="Helvetica Neue"/>
                <a:sym typeface="Helvetica Neue"/>
              </a:rPr>
              <a:t>ENERGY EFFICIENCY</a:t>
            </a:r>
            <a:endParaRPr sz="1600">
              <a:solidFill>
                <a:srgbClr val="595959"/>
              </a:solidFill>
              <a:latin typeface="Helvetica Neue"/>
              <a:ea typeface="Helvetica Neue"/>
              <a:cs typeface="Helvetica Neue"/>
              <a:sym typeface="Helvetica Neue"/>
            </a:endParaRPr>
          </a:p>
        </p:txBody>
      </p:sp>
      <p:pic>
        <p:nvPicPr>
          <p:cNvPr id="237" name="Google Shape;237;p15"/>
          <p:cNvPicPr preferRelativeResize="0"/>
          <p:nvPr/>
        </p:nvPicPr>
        <p:blipFill>
          <a:blip r:embed="rId3">
            <a:alphaModFix/>
          </a:blip>
          <a:stretch>
            <a:fillRect/>
          </a:stretch>
        </p:blipFill>
        <p:spPr>
          <a:xfrm>
            <a:off x="4013775" y="853550"/>
            <a:ext cx="5632975" cy="317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6"/>
          <p:cNvSpPr txBox="1"/>
          <p:nvPr>
            <p:ph type="title"/>
          </p:nvPr>
        </p:nvSpPr>
        <p:spPr>
          <a:xfrm>
            <a:off x="387350" y="43975"/>
            <a:ext cx="38532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latin typeface="Tahoma"/>
                <a:ea typeface="Tahoma"/>
                <a:cs typeface="Tahoma"/>
                <a:sym typeface="Tahoma"/>
              </a:rPr>
              <a:t>Business viability</a:t>
            </a:r>
            <a:endParaRPr b="1" sz="3300">
              <a:solidFill>
                <a:schemeClr val="dk2"/>
              </a:solidFill>
              <a:latin typeface="Tahoma"/>
              <a:ea typeface="Tahoma"/>
              <a:cs typeface="Tahoma"/>
              <a:sym typeface="Tahoma"/>
            </a:endParaRPr>
          </a:p>
        </p:txBody>
      </p:sp>
      <p:pic>
        <p:nvPicPr>
          <p:cNvPr id="243" name="Google Shape;243;p16"/>
          <p:cNvPicPr preferRelativeResize="0"/>
          <p:nvPr/>
        </p:nvPicPr>
        <p:blipFill>
          <a:blip r:embed="rId3">
            <a:alphaModFix/>
          </a:blip>
          <a:stretch>
            <a:fillRect/>
          </a:stretch>
        </p:blipFill>
        <p:spPr>
          <a:xfrm>
            <a:off x="273049" y="879550"/>
            <a:ext cx="3461504" cy="1772050"/>
          </a:xfrm>
          <a:prstGeom prst="rect">
            <a:avLst/>
          </a:prstGeom>
          <a:noFill/>
          <a:ln>
            <a:noFill/>
          </a:ln>
        </p:spPr>
      </p:pic>
      <p:pic>
        <p:nvPicPr>
          <p:cNvPr id="244" name="Google Shape;244;p16"/>
          <p:cNvPicPr preferRelativeResize="0"/>
          <p:nvPr/>
        </p:nvPicPr>
        <p:blipFill>
          <a:blip r:embed="rId4">
            <a:alphaModFix/>
          </a:blip>
          <a:stretch>
            <a:fillRect/>
          </a:stretch>
        </p:blipFill>
        <p:spPr>
          <a:xfrm>
            <a:off x="5144250" y="93323"/>
            <a:ext cx="3795874" cy="1993225"/>
          </a:xfrm>
          <a:prstGeom prst="rect">
            <a:avLst/>
          </a:prstGeom>
          <a:noFill/>
          <a:ln>
            <a:noFill/>
          </a:ln>
        </p:spPr>
      </p:pic>
      <p:pic>
        <p:nvPicPr>
          <p:cNvPr id="245" name="Google Shape;245;p16"/>
          <p:cNvPicPr preferRelativeResize="0"/>
          <p:nvPr/>
        </p:nvPicPr>
        <p:blipFill>
          <a:blip r:embed="rId5">
            <a:alphaModFix/>
          </a:blip>
          <a:stretch>
            <a:fillRect/>
          </a:stretch>
        </p:blipFill>
        <p:spPr>
          <a:xfrm>
            <a:off x="949325" y="2675425"/>
            <a:ext cx="3461501" cy="1836623"/>
          </a:xfrm>
          <a:prstGeom prst="rect">
            <a:avLst/>
          </a:prstGeom>
          <a:noFill/>
          <a:ln>
            <a:noFill/>
          </a:ln>
        </p:spPr>
      </p:pic>
      <p:pic>
        <p:nvPicPr>
          <p:cNvPr id="246" name="Google Shape;246;p16"/>
          <p:cNvPicPr preferRelativeResize="0"/>
          <p:nvPr/>
        </p:nvPicPr>
        <p:blipFill>
          <a:blip r:embed="rId6">
            <a:alphaModFix/>
          </a:blip>
          <a:stretch>
            <a:fillRect/>
          </a:stretch>
        </p:blipFill>
        <p:spPr>
          <a:xfrm>
            <a:off x="4601326" y="2159938"/>
            <a:ext cx="4119111" cy="2304487"/>
          </a:xfrm>
          <a:prstGeom prst="rect">
            <a:avLst/>
          </a:prstGeom>
          <a:noFill/>
          <a:ln>
            <a:noFill/>
          </a:ln>
        </p:spPr>
      </p:pic>
      <p:sp>
        <p:nvSpPr>
          <p:cNvPr id="247" name="Google Shape;247;p16"/>
          <p:cNvSpPr txBox="1"/>
          <p:nvPr/>
        </p:nvSpPr>
        <p:spPr>
          <a:xfrm>
            <a:off x="444500" y="535050"/>
            <a:ext cx="40626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rgbClr val="595959"/>
                </a:solidFill>
              </a:rPr>
              <a:t>The future market availability based on </a:t>
            </a:r>
            <a:r>
              <a:rPr lang="en-US" sz="1000">
                <a:solidFill>
                  <a:srgbClr val="595959"/>
                </a:solidFill>
              </a:rPr>
              <a:t>different</a:t>
            </a:r>
            <a:r>
              <a:rPr lang="en-US" sz="1000">
                <a:solidFill>
                  <a:srgbClr val="595959"/>
                </a:solidFill>
              </a:rPr>
              <a:t> criterias are given below:</a:t>
            </a:r>
            <a:endParaRPr sz="10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7cd07f8f16_4_15"/>
          <p:cNvSpPr txBox="1"/>
          <p:nvPr/>
        </p:nvSpPr>
        <p:spPr>
          <a:xfrm>
            <a:off x="568325" y="403302"/>
            <a:ext cx="2230800" cy="520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300">
                <a:solidFill>
                  <a:schemeClr val="dk2"/>
                </a:solidFill>
                <a:latin typeface="Helvetica Neue"/>
                <a:ea typeface="Helvetica Neue"/>
                <a:cs typeface="Helvetica Neue"/>
                <a:sym typeface="Helvetica Neue"/>
              </a:rPr>
              <a:t>Reference</a:t>
            </a:r>
            <a:endParaRPr b="1" sz="3300">
              <a:solidFill>
                <a:schemeClr val="dk2"/>
              </a:solidFill>
              <a:latin typeface="Helvetica Neue"/>
              <a:ea typeface="Helvetica Neue"/>
              <a:cs typeface="Helvetica Neue"/>
              <a:sym typeface="Helvetica Neue"/>
            </a:endParaRPr>
          </a:p>
        </p:txBody>
      </p:sp>
      <p:sp>
        <p:nvSpPr>
          <p:cNvPr id="253" name="Google Shape;253;g27cd07f8f16_4_15"/>
          <p:cNvSpPr txBox="1"/>
          <p:nvPr/>
        </p:nvSpPr>
        <p:spPr>
          <a:xfrm>
            <a:off x="311150" y="1111275"/>
            <a:ext cx="7675800" cy="3036000"/>
          </a:xfrm>
          <a:prstGeom prst="rect">
            <a:avLst/>
          </a:prstGeom>
          <a:noFill/>
          <a:ln>
            <a:noFill/>
          </a:ln>
        </p:spPr>
        <p:txBody>
          <a:bodyPr anchorCtr="0" anchor="t" bIns="0" lIns="0" spcFirstLastPara="1" rIns="0" wrap="square" tIns="12700">
            <a:spAutoFit/>
          </a:bodyPr>
          <a:lstStyle/>
          <a:p>
            <a:pPr indent="-330200" lvl="0" marL="457200" marR="0" rtl="0" algn="just">
              <a:lnSpc>
                <a:spcPct val="115000"/>
              </a:lnSpc>
              <a:spcBef>
                <a:spcPts val="0"/>
              </a:spcBef>
              <a:spcAft>
                <a:spcPts val="0"/>
              </a:spcAft>
              <a:buClr>
                <a:srgbClr val="595959"/>
              </a:buClr>
              <a:buSzPts val="1600"/>
              <a:buAutoNum type="arabicPeriod"/>
            </a:pPr>
            <a:r>
              <a:rPr lang="en-US" sz="1600" u="sng">
                <a:solidFill>
                  <a:schemeClr val="hlink"/>
                </a:solidFill>
                <a:hlinkClick r:id="rId3"/>
              </a:rPr>
              <a:t>Current state of magnetic levitation and its applications in polymers: A review</a:t>
            </a:r>
            <a:endParaRPr sz="1600">
              <a:solidFill>
                <a:srgbClr val="595959"/>
              </a:solidFill>
            </a:endParaRPr>
          </a:p>
          <a:p>
            <a:pPr indent="0" lvl="0" marL="457200" marR="0" rtl="0" algn="just">
              <a:lnSpc>
                <a:spcPct val="100000"/>
              </a:lnSpc>
              <a:spcBef>
                <a:spcPts val="0"/>
              </a:spcBef>
              <a:spcAft>
                <a:spcPts val="0"/>
              </a:spcAft>
              <a:buNone/>
            </a:pPr>
            <a:r>
              <a:t/>
            </a:r>
            <a:endParaRPr sz="1600">
              <a:solidFill>
                <a:srgbClr val="595959"/>
              </a:solidFill>
            </a:endParaRPr>
          </a:p>
          <a:p>
            <a:pPr indent="-330200" lvl="0" marL="457200" marR="0" rtl="0" algn="just">
              <a:lnSpc>
                <a:spcPct val="100000"/>
              </a:lnSpc>
              <a:spcBef>
                <a:spcPts val="0"/>
              </a:spcBef>
              <a:spcAft>
                <a:spcPts val="0"/>
              </a:spcAft>
              <a:buClr>
                <a:srgbClr val="595959"/>
              </a:buClr>
              <a:buSzPts val="1600"/>
              <a:buAutoNum type="arabicPeriod"/>
            </a:pPr>
            <a:r>
              <a:rPr lang="en-US" sz="1600" u="sng">
                <a:solidFill>
                  <a:schemeClr val="hlink"/>
                </a:solidFill>
                <a:hlinkClick r:id="rId4"/>
              </a:rPr>
              <a:t>Superconductor and magnet levitation devices</a:t>
            </a:r>
            <a:endParaRPr sz="1600">
              <a:solidFill>
                <a:srgbClr val="595959"/>
              </a:solidFill>
            </a:endParaRPr>
          </a:p>
          <a:p>
            <a:pPr indent="0" lvl="0" marL="0" marR="0" rtl="0" algn="just">
              <a:lnSpc>
                <a:spcPct val="100000"/>
              </a:lnSpc>
              <a:spcBef>
                <a:spcPts val="0"/>
              </a:spcBef>
              <a:spcAft>
                <a:spcPts val="0"/>
              </a:spcAft>
              <a:buNone/>
            </a:pPr>
            <a:r>
              <a:t/>
            </a:r>
            <a:endParaRPr sz="1600">
              <a:solidFill>
                <a:srgbClr val="595959"/>
              </a:solidFill>
            </a:endParaRPr>
          </a:p>
          <a:p>
            <a:pPr indent="-330200" lvl="0" marL="457200" marR="0" rtl="0" algn="just">
              <a:lnSpc>
                <a:spcPct val="100000"/>
              </a:lnSpc>
              <a:spcBef>
                <a:spcPts val="0"/>
              </a:spcBef>
              <a:spcAft>
                <a:spcPts val="0"/>
              </a:spcAft>
              <a:buClr>
                <a:srgbClr val="595959"/>
              </a:buClr>
              <a:buSzPts val="1600"/>
              <a:buAutoNum type="arabicPeriod"/>
            </a:pPr>
            <a:r>
              <a:rPr lang="en-US" sz="1600" u="sng">
                <a:solidFill>
                  <a:schemeClr val="hlink"/>
                </a:solidFill>
                <a:hlinkClick r:id="rId5"/>
              </a:rPr>
              <a:t>Magnetic Levitation Systems for Cost-Sensitive Applications—Some Design Aspects</a:t>
            </a:r>
            <a:endParaRPr sz="1600">
              <a:solidFill>
                <a:srgbClr val="595959"/>
              </a:solidFill>
            </a:endParaRPr>
          </a:p>
          <a:p>
            <a:pPr indent="0" lvl="0" marL="0" marR="0" rtl="0" algn="just">
              <a:lnSpc>
                <a:spcPct val="100000"/>
              </a:lnSpc>
              <a:spcBef>
                <a:spcPts val="0"/>
              </a:spcBef>
              <a:spcAft>
                <a:spcPts val="0"/>
              </a:spcAft>
              <a:buNone/>
            </a:pPr>
            <a:r>
              <a:t/>
            </a:r>
            <a:endParaRPr sz="1800">
              <a:solidFill>
                <a:srgbClr val="595959"/>
              </a:solidFill>
            </a:endParaRPr>
          </a:p>
          <a:p>
            <a:pPr indent="-330200" lvl="0" marL="457200" marR="0" rtl="0" algn="just">
              <a:lnSpc>
                <a:spcPct val="100000"/>
              </a:lnSpc>
              <a:spcBef>
                <a:spcPts val="0"/>
              </a:spcBef>
              <a:spcAft>
                <a:spcPts val="0"/>
              </a:spcAft>
              <a:buClr>
                <a:srgbClr val="595959"/>
              </a:buClr>
              <a:buSzPts val="1600"/>
              <a:buAutoNum type="arabicPeriod"/>
            </a:pPr>
            <a:r>
              <a:rPr lang="en-US" sz="1600" u="sng">
                <a:solidFill>
                  <a:schemeClr val="hlink"/>
                </a:solidFill>
                <a:hlinkClick r:id="rId6"/>
              </a:rPr>
              <a:t>General survey of the possible applications and development tendencies of magnetic levitation technology</a:t>
            </a:r>
            <a:endParaRPr sz="1600">
              <a:solidFill>
                <a:srgbClr val="595959"/>
              </a:solidFill>
            </a:endParaRPr>
          </a:p>
          <a:p>
            <a:pPr indent="0" lvl="0" marL="12700" marR="0" rtl="0" algn="l">
              <a:lnSpc>
                <a:spcPct val="100000"/>
              </a:lnSpc>
              <a:spcBef>
                <a:spcPts val="0"/>
              </a:spcBef>
              <a:spcAft>
                <a:spcPts val="0"/>
              </a:spcAft>
              <a:buClr>
                <a:schemeClr val="dk1"/>
              </a:buClr>
              <a:buSzPts val="1100"/>
              <a:buFont typeface="Arial"/>
              <a:buNone/>
            </a:pPr>
            <a:r>
              <a:t/>
            </a:r>
            <a:endParaRPr sz="1600">
              <a:solidFill>
                <a:srgbClr val="595959"/>
              </a:solidFill>
            </a:endParaRPr>
          </a:p>
          <a:p>
            <a:pPr indent="-330200" lvl="0" marL="457200" marR="0" rtl="0" algn="l">
              <a:lnSpc>
                <a:spcPct val="100000"/>
              </a:lnSpc>
              <a:spcBef>
                <a:spcPts val="0"/>
              </a:spcBef>
              <a:spcAft>
                <a:spcPts val="0"/>
              </a:spcAft>
              <a:buClr>
                <a:srgbClr val="595959"/>
              </a:buClr>
              <a:buSzPts val="1600"/>
              <a:buAutoNum type="arabicPeriod"/>
            </a:pPr>
            <a:r>
              <a:rPr lang="en-US" sz="1600" u="sng">
                <a:solidFill>
                  <a:schemeClr val="hlink"/>
                </a:solidFill>
                <a:hlinkClick r:id="rId7"/>
              </a:rPr>
              <a:t>Applications of Magnetic Levitation Based Micro Automation in Semiconductor</a:t>
            </a:r>
            <a:endParaRPr sz="1600">
              <a:solidFill>
                <a:srgbClr val="595959"/>
              </a:solidFill>
            </a:endParaRPr>
          </a:p>
          <a:p>
            <a:pPr indent="0" lvl="0" marL="12700" marR="0" rtl="0" algn="l">
              <a:lnSpc>
                <a:spcPct val="100000"/>
              </a:lnSpc>
              <a:spcBef>
                <a:spcPts val="0"/>
              </a:spcBef>
              <a:spcAft>
                <a:spcPts val="0"/>
              </a:spcAft>
              <a:buNone/>
            </a:pPr>
            <a:r>
              <a:t/>
            </a:r>
            <a:endParaRPr sz="1600">
              <a:solidFill>
                <a:srgbClr val="59595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8"/>
          <p:cNvSpPr txBox="1"/>
          <p:nvPr/>
        </p:nvSpPr>
        <p:spPr>
          <a:xfrm>
            <a:off x="2206200" y="1425194"/>
            <a:ext cx="4731600" cy="109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7000">
                <a:solidFill>
                  <a:schemeClr val="dk2"/>
                </a:solidFill>
                <a:latin typeface="Helvetica Neue"/>
                <a:ea typeface="Helvetica Neue"/>
                <a:cs typeface="Helvetica Neue"/>
                <a:sym typeface="Helvetica Neue"/>
              </a:rPr>
              <a:t>Thank you!</a:t>
            </a:r>
            <a:endParaRPr b="1" i="1" sz="7000">
              <a:solidFill>
                <a:schemeClr val="dk2"/>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281650" y="171677"/>
            <a:ext cx="38742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rgbClr val="4A86E8"/>
                </a:solidFill>
                <a:latin typeface="Helvetica Neue"/>
                <a:ea typeface="Helvetica Neue"/>
                <a:cs typeface="Helvetica Neue"/>
                <a:sym typeface="Helvetica Neue"/>
              </a:rPr>
              <a:t>Problem Identified</a:t>
            </a:r>
            <a:endParaRPr b="1" sz="3300">
              <a:solidFill>
                <a:srgbClr val="4A86E8"/>
              </a:solidFill>
              <a:latin typeface="Helvetica Neue"/>
              <a:ea typeface="Helvetica Neue"/>
              <a:cs typeface="Helvetica Neue"/>
              <a:sym typeface="Helvetica Neue"/>
            </a:endParaRPr>
          </a:p>
        </p:txBody>
      </p:sp>
      <p:sp>
        <p:nvSpPr>
          <p:cNvPr id="66" name="Google Shape;66;p3"/>
          <p:cNvSpPr txBox="1"/>
          <p:nvPr/>
        </p:nvSpPr>
        <p:spPr>
          <a:xfrm>
            <a:off x="387350" y="2811200"/>
            <a:ext cx="5537400" cy="1511400"/>
          </a:xfrm>
          <a:prstGeom prst="rect">
            <a:avLst/>
          </a:prstGeom>
          <a:noFill/>
          <a:ln>
            <a:noFill/>
          </a:ln>
        </p:spPr>
        <p:txBody>
          <a:bodyPr anchorCtr="0" anchor="t" bIns="0" lIns="0" spcFirstLastPara="1" rIns="0" wrap="square" tIns="12700">
            <a:spAutoFit/>
          </a:bodyPr>
          <a:lstStyle/>
          <a:p>
            <a:pPr indent="0" lvl="0" marL="12700" marR="0" rtl="0" algn="l">
              <a:lnSpc>
                <a:spcPct val="119583"/>
              </a:lnSpc>
              <a:spcBef>
                <a:spcPts val="0"/>
              </a:spcBef>
              <a:spcAft>
                <a:spcPts val="0"/>
              </a:spcAft>
              <a:buNone/>
            </a:pPr>
            <a:r>
              <a:rPr b="1" lang="en-US" sz="1200">
                <a:solidFill>
                  <a:srgbClr val="595959"/>
                </a:solidFill>
                <a:latin typeface="Lucida Sans"/>
                <a:ea typeface="Lucida Sans"/>
                <a:cs typeface="Lucida Sans"/>
                <a:sym typeface="Lucida Sans"/>
              </a:rPr>
              <a:t>Background</a:t>
            </a:r>
            <a:r>
              <a:rPr b="1" lang="en-US" sz="1000">
                <a:solidFill>
                  <a:srgbClr val="3F3F3F"/>
                </a:solidFill>
                <a:latin typeface="Lucida Sans"/>
                <a:ea typeface="Lucida Sans"/>
                <a:cs typeface="Lucida Sans"/>
                <a:sym typeface="Lucida Sans"/>
              </a:rPr>
              <a:t>:</a:t>
            </a:r>
            <a:endParaRPr b="1" sz="1000">
              <a:latin typeface="Lucida Sans"/>
              <a:ea typeface="Lucida Sans"/>
              <a:cs typeface="Lucida Sans"/>
              <a:sym typeface="Lucida Sans"/>
            </a:endParaRPr>
          </a:p>
          <a:p>
            <a:pPr indent="0" lvl="0" marL="12700" marR="5080" rtl="0" algn="just">
              <a:lnSpc>
                <a:spcPct val="120000"/>
              </a:lnSpc>
              <a:spcBef>
                <a:spcPts val="30"/>
              </a:spcBef>
              <a:spcAft>
                <a:spcPts val="0"/>
              </a:spcAft>
              <a:buNone/>
            </a:pPr>
            <a:r>
              <a:rPr i="1" lang="en-US" sz="1000">
                <a:solidFill>
                  <a:srgbClr val="595959"/>
                </a:solidFill>
                <a:latin typeface="Lucida Sans"/>
                <a:ea typeface="Lucida Sans"/>
                <a:cs typeface="Lucida Sans"/>
                <a:sym typeface="Lucida Sans"/>
              </a:rPr>
              <a:t>The widespread adoption of internal combustion engines running on fossil fuels, such as gasoline and diesel, significantly contributed to the escalation of vehicular emissions. As urbanization intensified, traffic congestion and longer commutes exacerbated pollution levels, leading to concerns about deteriorating air quality and public health impacts.</a:t>
            </a:r>
            <a:endParaRPr i="1" sz="1000">
              <a:solidFill>
                <a:srgbClr val="595959"/>
              </a:solidFill>
              <a:latin typeface="Lucida Sans"/>
              <a:ea typeface="Lucida Sans"/>
              <a:cs typeface="Lucida Sans"/>
              <a:sym typeface="Lucida Sans"/>
            </a:endParaRPr>
          </a:p>
          <a:p>
            <a:pPr indent="0" lvl="0" marL="12700" marR="5080" rtl="0" algn="l">
              <a:lnSpc>
                <a:spcPct val="120000"/>
              </a:lnSpc>
              <a:spcBef>
                <a:spcPts val="30"/>
              </a:spcBef>
              <a:spcAft>
                <a:spcPts val="0"/>
              </a:spcAft>
              <a:buNone/>
            </a:pPr>
            <a:r>
              <a:t/>
            </a:r>
            <a:endParaRPr i="1" sz="1000">
              <a:solidFill>
                <a:srgbClr val="595959"/>
              </a:solidFill>
              <a:latin typeface="Lucida Sans"/>
              <a:ea typeface="Lucida Sans"/>
              <a:cs typeface="Lucida Sans"/>
              <a:sym typeface="Lucida Sans"/>
            </a:endParaRPr>
          </a:p>
          <a:p>
            <a:pPr indent="0" lvl="0" marL="12700" marR="5080" rtl="0" algn="l">
              <a:lnSpc>
                <a:spcPct val="120000"/>
              </a:lnSpc>
              <a:spcBef>
                <a:spcPts val="30"/>
              </a:spcBef>
              <a:spcAft>
                <a:spcPts val="0"/>
              </a:spcAft>
              <a:buNone/>
            </a:pPr>
            <a:r>
              <a:rPr b="1" lang="en-US" sz="1000">
                <a:solidFill>
                  <a:srgbClr val="595959"/>
                </a:solidFill>
                <a:latin typeface="Lucida Sans"/>
                <a:ea typeface="Lucida Sans"/>
                <a:cs typeface="Lucida Sans"/>
                <a:sym typeface="Lucida Sans"/>
              </a:rPr>
              <a:t>Existing solution:</a:t>
            </a:r>
            <a:endParaRPr b="1" sz="1000">
              <a:solidFill>
                <a:srgbClr val="595959"/>
              </a:solidFill>
              <a:latin typeface="Lucida Sans"/>
              <a:ea typeface="Lucida Sans"/>
              <a:cs typeface="Lucida Sans"/>
              <a:sym typeface="Lucida Sans"/>
            </a:endParaRPr>
          </a:p>
          <a:p>
            <a:pPr indent="0" lvl="0" marL="12700" marR="5080" rtl="0" algn="just">
              <a:lnSpc>
                <a:spcPct val="120000"/>
              </a:lnSpc>
              <a:spcBef>
                <a:spcPts val="30"/>
              </a:spcBef>
              <a:spcAft>
                <a:spcPts val="0"/>
              </a:spcAft>
              <a:buNone/>
            </a:pPr>
            <a:r>
              <a:rPr i="1" lang="en-US" sz="1000">
                <a:solidFill>
                  <a:srgbClr val="595959"/>
                </a:solidFill>
                <a:latin typeface="Lucida Sans"/>
                <a:ea typeface="Lucida Sans"/>
                <a:cs typeface="Lucida Sans"/>
                <a:sym typeface="Lucida Sans"/>
              </a:rPr>
              <a:t>The electric vehicles are the alternative solution, which is still not effective as of now.</a:t>
            </a:r>
            <a:endParaRPr i="1" sz="1000">
              <a:solidFill>
                <a:srgbClr val="595959"/>
              </a:solidFill>
              <a:latin typeface="Lucida Sans"/>
              <a:ea typeface="Lucida Sans"/>
              <a:cs typeface="Lucida Sans"/>
              <a:sym typeface="Lucida Sans"/>
            </a:endParaRPr>
          </a:p>
        </p:txBody>
      </p:sp>
      <p:sp>
        <p:nvSpPr>
          <p:cNvPr id="67" name="Google Shape;67;p3"/>
          <p:cNvSpPr txBox="1"/>
          <p:nvPr/>
        </p:nvSpPr>
        <p:spPr>
          <a:xfrm>
            <a:off x="430050" y="833400"/>
            <a:ext cx="4737000" cy="1898400"/>
          </a:xfrm>
          <a:prstGeom prst="rect">
            <a:avLst/>
          </a:prstGeom>
          <a:noFill/>
          <a:ln>
            <a:noFill/>
          </a:ln>
        </p:spPr>
        <p:txBody>
          <a:bodyPr anchorCtr="0" anchor="t" bIns="0" lIns="0" spcFirstLastPara="1" rIns="0" wrap="square" tIns="12700">
            <a:spAutoFit/>
          </a:bodyPr>
          <a:lstStyle/>
          <a:p>
            <a:pPr indent="0" lvl="0" marL="12700" marR="0" rtl="0" algn="l">
              <a:lnSpc>
                <a:spcPct val="115833"/>
              </a:lnSpc>
              <a:spcBef>
                <a:spcPts val="0"/>
              </a:spcBef>
              <a:spcAft>
                <a:spcPts val="0"/>
              </a:spcAft>
              <a:buNone/>
            </a:pPr>
            <a:r>
              <a:rPr b="1" lang="en-US" sz="1200">
                <a:solidFill>
                  <a:srgbClr val="595959"/>
                </a:solidFill>
                <a:latin typeface="Lucida Sans"/>
                <a:ea typeface="Lucida Sans"/>
                <a:cs typeface="Lucida Sans"/>
                <a:sym typeface="Lucida Sans"/>
              </a:rPr>
              <a:t>PROBLEM DESCRIPTION</a:t>
            </a:r>
            <a:endParaRPr b="1" sz="1200">
              <a:latin typeface="Lucida Sans"/>
              <a:ea typeface="Lucida Sans"/>
              <a:cs typeface="Lucida Sans"/>
              <a:sym typeface="Lucida Sans"/>
            </a:endParaRPr>
          </a:p>
          <a:p>
            <a:pPr indent="-292100" lvl="0" marL="457200" marR="0" rtl="0" algn="just">
              <a:lnSpc>
                <a:spcPct val="115000"/>
              </a:lnSpc>
              <a:spcBef>
                <a:spcPts val="0"/>
              </a:spcBef>
              <a:spcAft>
                <a:spcPts val="0"/>
              </a:spcAft>
              <a:buClr>
                <a:srgbClr val="595959"/>
              </a:buClr>
              <a:buSzPts val="1000"/>
              <a:buFont typeface="Lucida Sans"/>
              <a:buChar char="●"/>
            </a:pPr>
            <a:r>
              <a:rPr lang="en-US" sz="1200">
                <a:solidFill>
                  <a:srgbClr val="374151"/>
                </a:solidFill>
                <a:latin typeface="Lucida Sans"/>
                <a:ea typeface="Lucida Sans"/>
                <a:cs typeface="Lucida Sans"/>
                <a:sym typeface="Lucida Sans"/>
              </a:rPr>
              <a:t>The proliferation of pollution from vehicles is a pressing environmental and public health concern. </a:t>
            </a:r>
            <a:endParaRPr sz="1200">
              <a:solidFill>
                <a:srgbClr val="374151"/>
              </a:solidFill>
              <a:latin typeface="Lucida Sans"/>
              <a:ea typeface="Lucida Sans"/>
              <a:cs typeface="Lucida Sans"/>
              <a:sym typeface="Lucida Sans"/>
            </a:endParaRPr>
          </a:p>
          <a:p>
            <a:pPr indent="-292100" lvl="0" marL="457200" marR="0" rtl="0" algn="just">
              <a:lnSpc>
                <a:spcPct val="115000"/>
              </a:lnSpc>
              <a:spcBef>
                <a:spcPts val="0"/>
              </a:spcBef>
              <a:spcAft>
                <a:spcPts val="0"/>
              </a:spcAft>
              <a:buClr>
                <a:srgbClr val="595959"/>
              </a:buClr>
              <a:buSzPts val="1000"/>
              <a:buFont typeface="Lucida Sans"/>
              <a:buChar char="●"/>
            </a:pPr>
            <a:r>
              <a:rPr lang="en-US" sz="1200">
                <a:solidFill>
                  <a:srgbClr val="374151"/>
                </a:solidFill>
                <a:latin typeface="Lucida Sans"/>
                <a:ea typeface="Lucida Sans"/>
                <a:cs typeface="Lucida Sans"/>
                <a:sym typeface="Lucida Sans"/>
              </a:rPr>
              <a:t>Despite advancements in vehicle technology, the continued use of fossil fuels, inefficient transportation systems, and the rapid increase in the number of vehicles on the road have resulted in a significant and detrimental impact on air quality, human health, and the overall well-being of our planet.</a:t>
            </a:r>
            <a:endParaRPr sz="1000">
              <a:latin typeface="Lucida Sans"/>
              <a:ea typeface="Lucida Sans"/>
              <a:cs typeface="Lucida Sans"/>
              <a:sym typeface="Lucida Sans"/>
            </a:endParaRPr>
          </a:p>
        </p:txBody>
      </p:sp>
      <p:pic>
        <p:nvPicPr>
          <p:cNvPr id="68" name="Google Shape;68;p3"/>
          <p:cNvPicPr preferRelativeResize="0"/>
          <p:nvPr/>
        </p:nvPicPr>
        <p:blipFill rotWithShape="1">
          <a:blip r:embed="rId3">
            <a:alphaModFix/>
          </a:blip>
          <a:srcRect b="7876" l="29865" r="15234" t="0"/>
          <a:stretch/>
        </p:blipFill>
        <p:spPr>
          <a:xfrm>
            <a:off x="5476450" y="77525"/>
            <a:ext cx="3574825" cy="2518325"/>
          </a:xfrm>
          <a:prstGeom prst="rect">
            <a:avLst/>
          </a:prstGeom>
          <a:noFill/>
          <a:ln>
            <a:noFill/>
          </a:ln>
        </p:spPr>
      </p:pic>
      <p:pic>
        <p:nvPicPr>
          <p:cNvPr id="69" name="Google Shape;69;p3"/>
          <p:cNvPicPr preferRelativeResize="0"/>
          <p:nvPr/>
        </p:nvPicPr>
        <p:blipFill>
          <a:blip r:embed="rId4">
            <a:alphaModFix/>
          </a:blip>
          <a:stretch>
            <a:fillRect/>
          </a:stretch>
        </p:blipFill>
        <p:spPr>
          <a:xfrm>
            <a:off x="6135750" y="2595838"/>
            <a:ext cx="2915517" cy="1942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387350" y="306750"/>
            <a:ext cx="29121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rPr>
              <a:t>Significance</a:t>
            </a:r>
            <a:endParaRPr b="1" sz="3300">
              <a:solidFill>
                <a:schemeClr val="dk2"/>
              </a:solidFill>
            </a:endParaRPr>
          </a:p>
        </p:txBody>
      </p:sp>
      <p:sp>
        <p:nvSpPr>
          <p:cNvPr id="75" name="Google Shape;75;p4"/>
          <p:cNvSpPr txBox="1"/>
          <p:nvPr/>
        </p:nvSpPr>
        <p:spPr>
          <a:xfrm>
            <a:off x="387350" y="1017850"/>
            <a:ext cx="5249400" cy="3010200"/>
          </a:xfrm>
          <a:prstGeom prst="rect">
            <a:avLst/>
          </a:prstGeom>
          <a:noFill/>
          <a:ln>
            <a:noFill/>
          </a:ln>
        </p:spPr>
        <p:txBody>
          <a:bodyPr anchorCtr="0" anchor="t" bIns="0" lIns="0" spcFirstLastPara="1" rIns="0" wrap="square" tIns="32375">
            <a:spAutoFit/>
          </a:bodyPr>
          <a:lstStyle/>
          <a:p>
            <a:pPr indent="0" lvl="0" marL="12700" marR="5080" rtl="0" algn="just">
              <a:lnSpc>
                <a:spcPct val="108000"/>
              </a:lnSpc>
              <a:spcBef>
                <a:spcPts val="0"/>
              </a:spcBef>
              <a:spcAft>
                <a:spcPts val="0"/>
              </a:spcAft>
              <a:buNone/>
            </a:pPr>
            <a:r>
              <a:rPr i="1" lang="en-US" sz="1200" u="sng"/>
              <a:t>Health Impacts:</a:t>
            </a:r>
            <a:r>
              <a:rPr lang="en-US" sz="1200"/>
              <a:t> Vehicle pollution harms public health, causing respiratory and cardiovascular diseases, increased healthcare costs, and premature deaths, with vulnerable populations at greater risk.</a:t>
            </a:r>
            <a:endParaRPr sz="1200"/>
          </a:p>
          <a:p>
            <a:pPr indent="0" lvl="0" marL="12700" marR="5080" rtl="0" algn="just">
              <a:lnSpc>
                <a:spcPct val="108000"/>
              </a:lnSpc>
              <a:spcBef>
                <a:spcPts val="0"/>
              </a:spcBef>
              <a:spcAft>
                <a:spcPts val="0"/>
              </a:spcAft>
              <a:buNone/>
            </a:pPr>
            <a:r>
              <a:t/>
            </a:r>
            <a:endParaRPr sz="1200"/>
          </a:p>
          <a:p>
            <a:pPr indent="0" lvl="0" marL="12700" marR="5080" rtl="0" algn="just">
              <a:lnSpc>
                <a:spcPct val="108000"/>
              </a:lnSpc>
              <a:spcBef>
                <a:spcPts val="0"/>
              </a:spcBef>
              <a:spcAft>
                <a:spcPts val="0"/>
              </a:spcAft>
              <a:buNone/>
            </a:pPr>
            <a:r>
              <a:rPr i="1" lang="en-US" sz="1200" u="sng"/>
              <a:t>Economic Costs:</a:t>
            </a:r>
            <a:r>
              <a:rPr lang="en-US" sz="1200"/>
              <a:t> Society bears financial burdens due to pollution-related healthcare expenses, infrastructure damage, and reduced agricultural productivity.</a:t>
            </a:r>
            <a:endParaRPr sz="1200"/>
          </a:p>
          <a:p>
            <a:pPr indent="0" lvl="0" marL="12700" marR="5080" rtl="0" algn="just">
              <a:lnSpc>
                <a:spcPct val="108000"/>
              </a:lnSpc>
              <a:spcBef>
                <a:spcPts val="0"/>
              </a:spcBef>
              <a:spcAft>
                <a:spcPts val="0"/>
              </a:spcAft>
              <a:buNone/>
            </a:pPr>
            <a:r>
              <a:t/>
            </a:r>
            <a:endParaRPr sz="1200"/>
          </a:p>
          <a:p>
            <a:pPr indent="0" lvl="0" marL="12700" marR="5080" rtl="0" algn="just">
              <a:lnSpc>
                <a:spcPct val="108000"/>
              </a:lnSpc>
              <a:spcBef>
                <a:spcPts val="0"/>
              </a:spcBef>
              <a:spcAft>
                <a:spcPts val="0"/>
              </a:spcAft>
              <a:buNone/>
            </a:pPr>
            <a:r>
              <a:rPr i="1" lang="en-US" sz="1200" u="sng"/>
              <a:t>Environmental Damage:</a:t>
            </a:r>
            <a:r>
              <a:rPr lang="en-US" sz="1200"/>
              <a:t> Vehicle emissions contribute to acid rain, harm ecosystems, and accelerate climate change through greenhouse gas emissions, affecting weather patterns and sea levels.</a:t>
            </a:r>
            <a:endParaRPr sz="1200"/>
          </a:p>
          <a:p>
            <a:pPr indent="0" lvl="0" marL="12700" marR="5080" rtl="0" algn="just">
              <a:lnSpc>
                <a:spcPct val="108000"/>
              </a:lnSpc>
              <a:spcBef>
                <a:spcPts val="0"/>
              </a:spcBef>
              <a:spcAft>
                <a:spcPts val="0"/>
              </a:spcAft>
              <a:buNone/>
            </a:pPr>
            <a:r>
              <a:t/>
            </a:r>
            <a:endParaRPr sz="1200"/>
          </a:p>
          <a:p>
            <a:pPr indent="0" lvl="0" marL="12700" marR="5080" rtl="0" algn="just">
              <a:lnSpc>
                <a:spcPct val="108000"/>
              </a:lnSpc>
              <a:spcBef>
                <a:spcPts val="0"/>
              </a:spcBef>
              <a:spcAft>
                <a:spcPts val="0"/>
              </a:spcAft>
              <a:buNone/>
            </a:pPr>
            <a:r>
              <a:rPr i="1" lang="en-US" sz="1200" u="sng"/>
              <a:t>Social Inequity:</a:t>
            </a:r>
            <a:r>
              <a:rPr lang="en-US" sz="1200"/>
              <a:t> Marginalized communities suffer disproportionately from vehicle pollution, leading to health disparities and reduced quality of life, while traffic congestion and stress affect individuals across society.</a:t>
            </a:r>
            <a:endParaRPr sz="1200"/>
          </a:p>
        </p:txBody>
      </p:sp>
      <p:pic>
        <p:nvPicPr>
          <p:cNvPr id="76" name="Google Shape;76;p4"/>
          <p:cNvPicPr preferRelativeResize="0"/>
          <p:nvPr/>
        </p:nvPicPr>
        <p:blipFill>
          <a:blip r:embed="rId3">
            <a:alphaModFix/>
          </a:blip>
          <a:stretch>
            <a:fillRect/>
          </a:stretch>
        </p:blipFill>
        <p:spPr>
          <a:xfrm>
            <a:off x="5796200" y="357350"/>
            <a:ext cx="3202449" cy="4088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type="title"/>
          </p:nvPr>
        </p:nvSpPr>
        <p:spPr>
          <a:xfrm>
            <a:off x="350200" y="382227"/>
            <a:ext cx="36684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300">
                <a:solidFill>
                  <a:schemeClr val="dk2"/>
                </a:solidFill>
              </a:rPr>
              <a:t>Research findings</a:t>
            </a:r>
            <a:endParaRPr b="1" sz="3300">
              <a:solidFill>
                <a:schemeClr val="dk2"/>
              </a:solidFill>
            </a:endParaRPr>
          </a:p>
        </p:txBody>
      </p:sp>
      <p:sp>
        <p:nvSpPr>
          <p:cNvPr id="82" name="Google Shape;82;p5"/>
          <p:cNvSpPr txBox="1"/>
          <p:nvPr/>
        </p:nvSpPr>
        <p:spPr>
          <a:xfrm>
            <a:off x="387349" y="1114410"/>
            <a:ext cx="3517800" cy="851700"/>
          </a:xfrm>
          <a:prstGeom prst="rect">
            <a:avLst/>
          </a:prstGeom>
          <a:noFill/>
          <a:ln>
            <a:noFill/>
          </a:ln>
        </p:spPr>
        <p:txBody>
          <a:bodyPr anchorCtr="0" anchor="t" bIns="0" lIns="0" spcFirstLastPara="1" rIns="0" wrap="square" tIns="32375">
            <a:spAutoFit/>
          </a:bodyPr>
          <a:lstStyle/>
          <a:p>
            <a:pPr indent="-292100" lvl="0" marL="457200" marR="5080" rtl="0" algn="l">
              <a:lnSpc>
                <a:spcPct val="108000"/>
              </a:lnSpc>
              <a:spcBef>
                <a:spcPts val="0"/>
              </a:spcBef>
              <a:spcAft>
                <a:spcPts val="0"/>
              </a:spcAft>
              <a:buSzPts val="1000"/>
              <a:buFont typeface="Trebuchet MS"/>
              <a:buChar char="●"/>
            </a:pPr>
            <a:r>
              <a:rPr i="1" lang="en-US" sz="1000">
                <a:solidFill>
                  <a:srgbClr val="595959"/>
                </a:solidFill>
                <a:latin typeface="Trebuchet MS"/>
                <a:ea typeface="Trebuchet MS"/>
                <a:cs typeface="Trebuchet MS"/>
                <a:sym typeface="Trebuchet MS"/>
              </a:rPr>
              <a:t>This survey depicts the overall pollution (Carbon-</a:t>
            </a:r>
            <a:r>
              <a:rPr i="1" lang="en-US" sz="1000">
                <a:solidFill>
                  <a:srgbClr val="595959"/>
                </a:solidFill>
                <a:latin typeface="Trebuchet MS"/>
                <a:ea typeface="Trebuchet MS"/>
                <a:cs typeface="Trebuchet MS"/>
                <a:sym typeface="Trebuchet MS"/>
              </a:rPr>
              <a:t>dioxide</a:t>
            </a:r>
            <a:r>
              <a:rPr i="1" lang="en-US" sz="1000">
                <a:solidFill>
                  <a:srgbClr val="595959"/>
                </a:solidFill>
                <a:latin typeface="Trebuchet MS"/>
                <a:ea typeface="Trebuchet MS"/>
                <a:cs typeface="Trebuchet MS"/>
                <a:sym typeface="Trebuchet MS"/>
              </a:rPr>
              <a:t>) of automobiles in major parts of India.</a:t>
            </a:r>
            <a:endParaRPr i="1" sz="1000">
              <a:solidFill>
                <a:srgbClr val="595959"/>
              </a:solidFill>
              <a:latin typeface="Trebuchet MS"/>
              <a:ea typeface="Trebuchet MS"/>
              <a:cs typeface="Trebuchet MS"/>
              <a:sym typeface="Trebuchet MS"/>
            </a:endParaRPr>
          </a:p>
          <a:p>
            <a:pPr indent="-292100" lvl="0" marL="457200" marR="5080" rtl="0" algn="l">
              <a:lnSpc>
                <a:spcPct val="108000"/>
              </a:lnSpc>
              <a:spcBef>
                <a:spcPts val="0"/>
              </a:spcBef>
              <a:spcAft>
                <a:spcPts val="0"/>
              </a:spcAft>
              <a:buClr>
                <a:srgbClr val="595959"/>
              </a:buClr>
              <a:buSzPts val="1000"/>
              <a:buFont typeface="Trebuchet MS"/>
              <a:buChar char="●"/>
            </a:pPr>
            <a:r>
              <a:rPr i="1" lang="en-US" sz="1000">
                <a:solidFill>
                  <a:srgbClr val="595959"/>
                </a:solidFill>
                <a:latin typeface="Trebuchet MS"/>
                <a:ea typeface="Trebuchet MS"/>
                <a:cs typeface="Trebuchet MS"/>
                <a:sym typeface="Trebuchet MS"/>
              </a:rPr>
              <a:t>For the growth of our project, this is a crucial component.</a:t>
            </a:r>
            <a:endParaRPr i="1" sz="1000">
              <a:solidFill>
                <a:srgbClr val="595959"/>
              </a:solidFill>
              <a:latin typeface="Trebuchet MS"/>
              <a:ea typeface="Trebuchet MS"/>
              <a:cs typeface="Trebuchet MS"/>
              <a:sym typeface="Trebuchet MS"/>
            </a:endParaRPr>
          </a:p>
        </p:txBody>
      </p:sp>
      <p:sp>
        <p:nvSpPr>
          <p:cNvPr id="83" name="Google Shape;83;p5"/>
          <p:cNvSpPr txBox="1"/>
          <p:nvPr/>
        </p:nvSpPr>
        <p:spPr>
          <a:xfrm>
            <a:off x="4625649" y="549336"/>
            <a:ext cx="3594000" cy="352800"/>
          </a:xfrm>
          <a:prstGeom prst="rect">
            <a:avLst/>
          </a:prstGeom>
          <a:noFill/>
          <a:ln>
            <a:noFill/>
          </a:ln>
        </p:spPr>
        <p:txBody>
          <a:bodyPr anchorCtr="0" anchor="t" bIns="0" lIns="0" spcFirstLastPara="1" rIns="0" wrap="square" tIns="32375">
            <a:spAutoFit/>
          </a:bodyPr>
          <a:lstStyle/>
          <a:p>
            <a:pPr indent="-292100" lvl="0" marL="457200" marR="5080" rtl="0" algn="l">
              <a:lnSpc>
                <a:spcPct val="108000"/>
              </a:lnSpc>
              <a:spcBef>
                <a:spcPts val="0"/>
              </a:spcBef>
              <a:spcAft>
                <a:spcPts val="0"/>
              </a:spcAft>
              <a:buSzPts val="1000"/>
              <a:buFont typeface="Trebuchet MS"/>
              <a:buChar char="●"/>
            </a:pPr>
            <a:r>
              <a:rPr lang="en-US" sz="1000">
                <a:latin typeface="Trebuchet MS"/>
                <a:ea typeface="Trebuchet MS"/>
                <a:cs typeface="Trebuchet MS"/>
                <a:sym typeface="Trebuchet MS"/>
              </a:rPr>
              <a:t>This includes correct market survey of the magnetic levitation vehicles. </a:t>
            </a:r>
            <a:endParaRPr sz="1000">
              <a:latin typeface="Trebuchet MS"/>
              <a:ea typeface="Trebuchet MS"/>
              <a:cs typeface="Trebuchet MS"/>
              <a:sym typeface="Trebuchet MS"/>
            </a:endParaRPr>
          </a:p>
        </p:txBody>
      </p:sp>
      <p:pic>
        <p:nvPicPr>
          <p:cNvPr id="84" name="Google Shape;84;p5"/>
          <p:cNvPicPr preferRelativeResize="0"/>
          <p:nvPr/>
        </p:nvPicPr>
        <p:blipFill>
          <a:blip r:embed="rId3">
            <a:alphaModFix/>
          </a:blip>
          <a:stretch>
            <a:fillRect/>
          </a:stretch>
        </p:blipFill>
        <p:spPr>
          <a:xfrm>
            <a:off x="645462" y="2039151"/>
            <a:ext cx="3001576" cy="2404801"/>
          </a:xfrm>
          <a:prstGeom prst="rect">
            <a:avLst/>
          </a:prstGeom>
          <a:noFill/>
          <a:ln>
            <a:noFill/>
          </a:ln>
        </p:spPr>
      </p:pic>
      <p:pic>
        <p:nvPicPr>
          <p:cNvPr id="85" name="Google Shape;85;p5"/>
          <p:cNvPicPr preferRelativeResize="0"/>
          <p:nvPr/>
        </p:nvPicPr>
        <p:blipFill>
          <a:blip r:embed="rId4">
            <a:alphaModFix/>
          </a:blip>
          <a:stretch>
            <a:fillRect/>
          </a:stretch>
        </p:blipFill>
        <p:spPr>
          <a:xfrm>
            <a:off x="4057549" y="1055427"/>
            <a:ext cx="4934050" cy="31926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7cd07f8f16_0_40"/>
          <p:cNvSpPr txBox="1"/>
          <p:nvPr/>
        </p:nvSpPr>
        <p:spPr>
          <a:xfrm>
            <a:off x="387350" y="1320550"/>
            <a:ext cx="2736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PROFILE &amp; DEMOGRAPHICS</a:t>
            </a:r>
            <a:endParaRPr b="1" sz="1200">
              <a:latin typeface="Lucida Sans"/>
              <a:ea typeface="Lucida Sans"/>
              <a:cs typeface="Lucida Sans"/>
              <a:sym typeface="Lucida Sans"/>
            </a:endParaRPr>
          </a:p>
        </p:txBody>
      </p:sp>
      <p:sp>
        <p:nvSpPr>
          <p:cNvPr id="91" name="Google Shape;91;g27cd07f8f16_0_40"/>
          <p:cNvSpPr txBox="1"/>
          <p:nvPr/>
        </p:nvSpPr>
        <p:spPr>
          <a:xfrm>
            <a:off x="387350" y="1685325"/>
            <a:ext cx="3785100" cy="1029900"/>
          </a:xfrm>
          <a:prstGeom prst="rect">
            <a:avLst/>
          </a:prstGeom>
          <a:noFill/>
          <a:ln>
            <a:noFill/>
          </a:ln>
        </p:spPr>
        <p:txBody>
          <a:bodyPr anchorCtr="0" anchor="t" bIns="0" lIns="0" spcFirstLastPara="1" rIns="0" wrap="square" tIns="12700">
            <a:spAutoFit/>
          </a:bodyPr>
          <a:lstStyle/>
          <a:p>
            <a:pPr indent="0" lvl="0" marL="12700" marR="0" rtl="0" algn="l">
              <a:lnSpc>
                <a:spcPct val="114166"/>
              </a:lnSpc>
              <a:spcBef>
                <a:spcPts val="0"/>
              </a:spcBef>
              <a:spcAft>
                <a:spcPts val="0"/>
              </a:spcAft>
              <a:buNone/>
            </a:pPr>
            <a:r>
              <a:rPr i="1" lang="en-US" sz="1200" u="sng">
                <a:solidFill>
                  <a:srgbClr val="595959"/>
                </a:solidFill>
                <a:latin typeface="Lucida Sans"/>
                <a:ea typeface="Lucida Sans"/>
                <a:cs typeface="Lucida Sans"/>
                <a:sym typeface="Lucida Sans"/>
              </a:rPr>
              <a:t>Job Title:</a:t>
            </a:r>
            <a:r>
              <a:rPr lang="en-US" sz="1200">
                <a:solidFill>
                  <a:srgbClr val="595959"/>
                </a:solidFill>
                <a:latin typeface="Lucida Sans"/>
                <a:ea typeface="Lucida Sans"/>
                <a:cs typeface="Lucida Sans"/>
                <a:sym typeface="Lucida Sans"/>
              </a:rPr>
              <a:t> STUDENT</a:t>
            </a:r>
            <a:endParaRPr sz="1200">
              <a:latin typeface="Lucida Sans"/>
              <a:ea typeface="Lucida Sans"/>
              <a:cs typeface="Lucida Sans"/>
              <a:sym typeface="Lucida Sans"/>
            </a:endParaRPr>
          </a:p>
          <a:p>
            <a:pPr indent="0" lvl="0" marL="12700" marR="0" rtl="0" algn="l">
              <a:lnSpc>
                <a:spcPct val="107916"/>
              </a:lnSpc>
              <a:spcBef>
                <a:spcPts val="0"/>
              </a:spcBef>
              <a:spcAft>
                <a:spcPts val="0"/>
              </a:spcAft>
              <a:buNone/>
            </a:pPr>
            <a:r>
              <a:rPr i="1" lang="en-US" sz="1200" u="sng">
                <a:solidFill>
                  <a:srgbClr val="595959"/>
                </a:solidFill>
                <a:latin typeface="Lucida Sans"/>
                <a:ea typeface="Lucida Sans"/>
                <a:cs typeface="Lucida Sans"/>
                <a:sym typeface="Lucida Sans"/>
              </a:rPr>
              <a:t>Gender:</a:t>
            </a:r>
            <a:r>
              <a:rPr lang="en-US" sz="1200">
                <a:solidFill>
                  <a:srgbClr val="595959"/>
                </a:solidFill>
                <a:latin typeface="Lucida Sans"/>
                <a:ea typeface="Lucida Sans"/>
                <a:cs typeface="Lucida Sans"/>
                <a:sym typeface="Lucida Sans"/>
              </a:rPr>
              <a:t> FEMALE</a:t>
            </a:r>
            <a:endParaRPr sz="1200">
              <a:latin typeface="Lucida Sans"/>
              <a:ea typeface="Lucida Sans"/>
              <a:cs typeface="Lucida Sans"/>
              <a:sym typeface="Lucida Sans"/>
            </a:endParaRPr>
          </a:p>
          <a:p>
            <a:pPr indent="0" lvl="0" marL="12700" marR="5080" rtl="0" algn="l">
              <a:lnSpc>
                <a:spcPct val="108333"/>
              </a:lnSpc>
              <a:spcBef>
                <a:spcPts val="85"/>
              </a:spcBef>
              <a:spcAft>
                <a:spcPts val="0"/>
              </a:spcAft>
              <a:buNone/>
            </a:pPr>
            <a:r>
              <a:rPr i="1" lang="en-US" sz="1200" u="sng">
                <a:solidFill>
                  <a:srgbClr val="595959"/>
                </a:solidFill>
                <a:latin typeface="Lucida Sans"/>
                <a:ea typeface="Lucida Sans"/>
                <a:cs typeface="Lucida Sans"/>
                <a:sym typeface="Lucida Sans"/>
              </a:rPr>
              <a:t>F</a:t>
            </a:r>
            <a:r>
              <a:rPr i="1" lang="en-US" sz="1200" u="sng">
                <a:solidFill>
                  <a:srgbClr val="595959"/>
                </a:solidFill>
                <a:latin typeface="Lucida Sans"/>
                <a:ea typeface="Lucida Sans"/>
                <a:cs typeface="Lucida Sans"/>
                <a:sym typeface="Lucida Sans"/>
              </a:rPr>
              <a:t>amily and Social Setting:</a:t>
            </a:r>
            <a:r>
              <a:rPr lang="en-US" sz="1200">
                <a:solidFill>
                  <a:srgbClr val="595959"/>
                </a:solidFill>
                <a:latin typeface="Lucida Sans"/>
                <a:ea typeface="Lucida Sans"/>
                <a:cs typeface="Lucida Sans"/>
                <a:sym typeface="Lucida Sans"/>
              </a:rPr>
              <a:t> NUCLEAR FAMILY OF 4</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85"/>
              </a:spcBef>
              <a:spcAft>
                <a:spcPts val="0"/>
              </a:spcAft>
              <a:buNone/>
            </a:pPr>
            <a:r>
              <a:rPr i="1" lang="en-US" sz="1200" u="sng">
                <a:solidFill>
                  <a:srgbClr val="595959"/>
                </a:solidFill>
                <a:latin typeface="Lucida Sans"/>
                <a:ea typeface="Lucida Sans"/>
                <a:cs typeface="Lucida Sans"/>
                <a:sym typeface="Lucida Sans"/>
              </a:rPr>
              <a:t>Income:</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a:p>
            <a:pPr indent="0" lvl="0" marL="12700" marR="0" rtl="0" algn="l">
              <a:lnSpc>
                <a:spcPct val="106250"/>
              </a:lnSpc>
              <a:spcBef>
                <a:spcPts val="0"/>
              </a:spcBef>
              <a:spcAft>
                <a:spcPts val="0"/>
              </a:spcAft>
              <a:buNone/>
            </a:pPr>
            <a:r>
              <a:rPr i="1" lang="en-US" sz="1200" u="sng">
                <a:solidFill>
                  <a:srgbClr val="595959"/>
                </a:solidFill>
                <a:latin typeface="Lucida Sans"/>
                <a:ea typeface="Lucida Sans"/>
                <a:cs typeface="Lucida Sans"/>
                <a:sym typeface="Lucida Sans"/>
              </a:rPr>
              <a:t>Education:</a:t>
            </a:r>
            <a:r>
              <a:rPr lang="en-US" sz="1200">
                <a:solidFill>
                  <a:srgbClr val="595959"/>
                </a:solidFill>
                <a:latin typeface="Lucida Sans"/>
                <a:ea typeface="Lucida Sans"/>
                <a:cs typeface="Lucida Sans"/>
                <a:sym typeface="Lucida Sans"/>
              </a:rPr>
              <a:t> BE (MECHATRONICS)</a:t>
            </a:r>
            <a:endParaRPr sz="1200">
              <a:latin typeface="Lucida Sans"/>
              <a:ea typeface="Lucida Sans"/>
              <a:cs typeface="Lucida Sans"/>
              <a:sym typeface="Lucida Sans"/>
            </a:endParaRPr>
          </a:p>
        </p:txBody>
      </p:sp>
      <p:sp>
        <p:nvSpPr>
          <p:cNvPr id="92" name="Google Shape;92;g27cd07f8f16_0_40"/>
          <p:cNvSpPr txBox="1"/>
          <p:nvPr/>
        </p:nvSpPr>
        <p:spPr>
          <a:xfrm>
            <a:off x="6674875" y="3244600"/>
            <a:ext cx="9846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FEELINGS</a:t>
            </a:r>
            <a:endParaRPr b="1" sz="1200">
              <a:latin typeface="Lucida Sans"/>
              <a:ea typeface="Lucida Sans"/>
              <a:cs typeface="Lucida Sans"/>
              <a:sym typeface="Lucida Sans"/>
            </a:endParaRPr>
          </a:p>
        </p:txBody>
      </p:sp>
      <p:sp>
        <p:nvSpPr>
          <p:cNvPr id="93" name="Google Shape;93;g27cd07f8f16_0_40"/>
          <p:cNvSpPr txBox="1"/>
          <p:nvPr/>
        </p:nvSpPr>
        <p:spPr>
          <a:xfrm>
            <a:off x="6674875" y="3609375"/>
            <a:ext cx="2210700" cy="4182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Worries:</a:t>
            </a:r>
            <a:r>
              <a:rPr lang="en-US" sz="1200">
                <a:solidFill>
                  <a:srgbClr val="595959"/>
                </a:solidFill>
                <a:latin typeface="Lucida Sans"/>
                <a:ea typeface="Lucida Sans"/>
                <a:cs typeface="Lucida Sans"/>
                <a:sym typeface="Lucida Sans"/>
              </a:rPr>
              <a:t> nil</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Influences:</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p:txBody>
      </p:sp>
      <p:sp>
        <p:nvSpPr>
          <p:cNvPr id="94" name="Google Shape;94;g27cd07f8f16_0_40"/>
          <p:cNvSpPr txBox="1"/>
          <p:nvPr/>
        </p:nvSpPr>
        <p:spPr>
          <a:xfrm>
            <a:off x="4949825" y="1349125"/>
            <a:ext cx="2583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ATTITUDES &amp; MOTIVATION</a:t>
            </a:r>
            <a:endParaRPr b="1" sz="1200">
              <a:latin typeface="Lucida Sans"/>
              <a:ea typeface="Lucida Sans"/>
              <a:cs typeface="Lucida Sans"/>
              <a:sym typeface="Lucida Sans"/>
            </a:endParaRPr>
          </a:p>
        </p:txBody>
      </p:sp>
      <p:sp>
        <p:nvSpPr>
          <p:cNvPr id="95" name="Google Shape;95;g27cd07f8f16_0_40"/>
          <p:cNvSpPr txBox="1"/>
          <p:nvPr/>
        </p:nvSpPr>
        <p:spPr>
          <a:xfrm>
            <a:off x="4949825" y="1713900"/>
            <a:ext cx="3039900" cy="6183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Attitudes:</a:t>
            </a:r>
            <a:r>
              <a:rPr lang="en-US" sz="1200">
                <a:solidFill>
                  <a:srgbClr val="595959"/>
                </a:solidFill>
                <a:latin typeface="Lucida Sans"/>
                <a:ea typeface="Lucida Sans"/>
                <a:cs typeface="Lucida Sans"/>
                <a:sym typeface="Lucida Sans"/>
              </a:rPr>
              <a:t>  Self - motivation</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Beliefs:</a:t>
            </a:r>
            <a:r>
              <a:rPr lang="en-US" sz="1200">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Teamwork</a:t>
            </a:r>
            <a:r>
              <a:rPr lang="en-US" sz="1200">
                <a:solidFill>
                  <a:srgbClr val="595959"/>
                </a:solidFill>
                <a:latin typeface="Lucida Sans"/>
                <a:ea typeface="Lucida Sans"/>
                <a:cs typeface="Lucida Sans"/>
                <a:sym typeface="Lucida Sans"/>
              </a:rPr>
              <a:t> and </a:t>
            </a:r>
            <a:r>
              <a:rPr lang="en-US" sz="1200">
                <a:solidFill>
                  <a:srgbClr val="595959"/>
                </a:solidFill>
                <a:latin typeface="Lucida Sans"/>
                <a:ea typeface="Lucida Sans"/>
                <a:cs typeface="Lucida Sans"/>
                <a:sym typeface="Lucida Sans"/>
              </a:rPr>
              <a:t>Collaboration</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Motivations:</a:t>
            </a:r>
            <a:r>
              <a:rPr lang="en-US" sz="1200">
                <a:solidFill>
                  <a:srgbClr val="595959"/>
                </a:solidFill>
                <a:latin typeface="Lucida Sans"/>
                <a:ea typeface="Lucida Sans"/>
                <a:cs typeface="Lucida Sans"/>
                <a:sym typeface="Lucida Sans"/>
              </a:rPr>
              <a:t> Consistency</a:t>
            </a:r>
            <a:endParaRPr sz="1200">
              <a:latin typeface="Lucida Sans"/>
              <a:ea typeface="Lucida Sans"/>
              <a:cs typeface="Lucida Sans"/>
              <a:sym typeface="Lucida Sans"/>
            </a:endParaRPr>
          </a:p>
        </p:txBody>
      </p:sp>
      <p:sp>
        <p:nvSpPr>
          <p:cNvPr id="96" name="Google Shape;96;g27cd07f8f16_0_40"/>
          <p:cNvSpPr txBox="1"/>
          <p:nvPr/>
        </p:nvSpPr>
        <p:spPr>
          <a:xfrm>
            <a:off x="4940300" y="3244600"/>
            <a:ext cx="1219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PAIN POINTS</a:t>
            </a:r>
            <a:endParaRPr b="1" sz="1200">
              <a:latin typeface="Lucida Sans"/>
              <a:ea typeface="Lucida Sans"/>
              <a:cs typeface="Lucida Sans"/>
              <a:sym typeface="Lucida Sans"/>
            </a:endParaRPr>
          </a:p>
        </p:txBody>
      </p:sp>
      <p:sp>
        <p:nvSpPr>
          <p:cNvPr id="97" name="Google Shape;97;g27cd07f8f16_0_40"/>
          <p:cNvSpPr txBox="1"/>
          <p:nvPr/>
        </p:nvSpPr>
        <p:spPr>
          <a:xfrm>
            <a:off x="4940300" y="3609375"/>
            <a:ext cx="1531800" cy="8184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Fears:</a:t>
            </a:r>
            <a:r>
              <a:rPr lang="en-US" sz="1200">
                <a:solidFill>
                  <a:srgbClr val="595959"/>
                </a:solidFill>
                <a:latin typeface="Lucida Sans"/>
                <a:ea typeface="Lucida Sans"/>
                <a:cs typeface="Lucida Sans"/>
                <a:sym typeface="Lucida Sans"/>
              </a:rPr>
              <a:t> Conflict</a:t>
            </a:r>
            <a:r>
              <a:rPr i="1" lang="en-US" sz="1200" u="sng">
                <a:solidFill>
                  <a:srgbClr val="595959"/>
                </a:solidFill>
                <a:latin typeface="Lucida Sans"/>
                <a:ea typeface="Lucida Sans"/>
                <a:cs typeface="Lucida Sans"/>
                <a:sym typeface="Lucida Sans"/>
              </a:rPr>
              <a:t> </a:t>
            </a:r>
            <a:endParaRPr i="1" sz="1200" u="sng">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Frustrations:</a:t>
            </a:r>
            <a:r>
              <a:rPr lang="en-US" sz="1200">
                <a:solidFill>
                  <a:srgbClr val="595959"/>
                </a:solidFill>
                <a:latin typeface="Lucida Sans"/>
                <a:ea typeface="Lucida Sans"/>
                <a:cs typeface="Lucida Sans"/>
                <a:sym typeface="Lucida Sans"/>
              </a:rPr>
              <a:t>  NIL</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Challenges:</a:t>
            </a:r>
            <a:r>
              <a:rPr lang="en-US" sz="1200">
                <a:solidFill>
                  <a:srgbClr val="595959"/>
                </a:solidFill>
                <a:latin typeface="Lucida Sans"/>
                <a:ea typeface="Lucida Sans"/>
                <a:cs typeface="Lucida Sans"/>
                <a:sym typeface="Lucida Sans"/>
              </a:rPr>
              <a:t> Tight Deadlines</a:t>
            </a:r>
            <a:endParaRPr sz="1200">
              <a:latin typeface="Lucida Sans"/>
              <a:ea typeface="Lucida Sans"/>
              <a:cs typeface="Lucida Sans"/>
              <a:sym typeface="Lucida Sans"/>
            </a:endParaRPr>
          </a:p>
        </p:txBody>
      </p:sp>
      <p:sp>
        <p:nvSpPr>
          <p:cNvPr id="98" name="Google Shape;98;g27cd07f8f16_0_40"/>
          <p:cNvSpPr/>
          <p:nvPr/>
        </p:nvSpPr>
        <p:spPr>
          <a:xfrm>
            <a:off x="289053" y="1070778"/>
            <a:ext cx="8319770" cy="3422015"/>
          </a:xfrm>
          <a:custGeom>
            <a:rect b="b" l="l" r="r" t="t"/>
            <a:pathLst>
              <a:path extrusionOk="0" h="3422015" w="8319770">
                <a:moveTo>
                  <a:pt x="4219232" y="0"/>
                </a:moveTo>
                <a:lnTo>
                  <a:pt x="4219232" y="3421799"/>
                </a:lnTo>
              </a:path>
              <a:path extrusionOk="0" h="3422015" w="8319770">
                <a:moveTo>
                  <a:pt x="0" y="1733892"/>
                </a:moveTo>
                <a:lnTo>
                  <a:pt x="8319643" y="1733892"/>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 name="Google Shape;99;g27cd07f8f16_0_40"/>
          <p:cNvSpPr txBox="1"/>
          <p:nvPr>
            <p:ph type="title"/>
          </p:nvPr>
        </p:nvSpPr>
        <p:spPr>
          <a:xfrm>
            <a:off x="387350" y="296650"/>
            <a:ext cx="6287400" cy="869100"/>
          </a:xfrm>
          <a:prstGeom prst="rect">
            <a:avLst/>
          </a:prstGeom>
          <a:noFill/>
          <a:ln>
            <a:noFill/>
          </a:ln>
        </p:spPr>
        <p:txBody>
          <a:bodyPr anchorCtr="0" anchor="t" bIns="0" lIns="0" spcFirstLastPara="1" rIns="0" wrap="square" tIns="157475">
            <a:spAutoFit/>
          </a:bodyPr>
          <a:lstStyle/>
          <a:p>
            <a:pPr indent="0" lvl="0" marL="12700" rtl="0" algn="l">
              <a:lnSpc>
                <a:spcPct val="100000"/>
              </a:lnSpc>
              <a:spcBef>
                <a:spcPts val="0"/>
              </a:spcBef>
              <a:spcAft>
                <a:spcPts val="0"/>
              </a:spcAft>
              <a:buNone/>
            </a:pPr>
            <a:r>
              <a:rPr b="1" lang="en-US" sz="3300">
                <a:solidFill>
                  <a:schemeClr val="dk2"/>
                </a:solidFill>
                <a:latin typeface="Helvetica Neue"/>
                <a:ea typeface="Helvetica Neue"/>
                <a:cs typeface="Helvetica Neue"/>
                <a:sym typeface="Helvetica Neue"/>
              </a:rPr>
              <a:t>User Persona - TANU SHRI L</a:t>
            </a:r>
            <a:endParaRPr b="1" sz="3300" u="sng">
              <a:solidFill>
                <a:schemeClr val="dk2"/>
              </a:solidFill>
              <a:latin typeface="Helvetica Neue"/>
              <a:ea typeface="Helvetica Neue"/>
              <a:cs typeface="Helvetica Neue"/>
              <a:sym typeface="Helvetica Neue"/>
            </a:endParaRPr>
          </a:p>
          <a:p>
            <a:pPr indent="0" lvl="0" marL="41275" rtl="0" algn="l">
              <a:lnSpc>
                <a:spcPct val="100000"/>
              </a:lnSpc>
              <a:spcBef>
                <a:spcPts val="375"/>
              </a:spcBef>
              <a:spcAft>
                <a:spcPts val="0"/>
              </a:spcAft>
              <a:buNone/>
            </a:pPr>
            <a:r>
              <a:t/>
            </a:r>
            <a:endParaRPr b="1" sz="1000">
              <a:latin typeface="Trebuchet MS"/>
              <a:ea typeface="Trebuchet MS"/>
              <a:cs typeface="Trebuchet MS"/>
              <a:sym typeface="Trebuchet MS"/>
            </a:endParaRPr>
          </a:p>
        </p:txBody>
      </p:sp>
      <p:sp>
        <p:nvSpPr>
          <p:cNvPr id="100" name="Google Shape;100;g27cd07f8f16_0_40"/>
          <p:cNvSpPr txBox="1"/>
          <p:nvPr/>
        </p:nvSpPr>
        <p:spPr>
          <a:xfrm>
            <a:off x="492125" y="3244600"/>
            <a:ext cx="849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TASKS</a:t>
            </a:r>
            <a:endParaRPr b="1" sz="1200">
              <a:latin typeface="Lucida Sans"/>
              <a:ea typeface="Lucida Sans"/>
              <a:cs typeface="Lucida Sans"/>
              <a:sym typeface="Lucida Sans"/>
            </a:endParaRPr>
          </a:p>
        </p:txBody>
      </p:sp>
      <p:sp>
        <p:nvSpPr>
          <p:cNvPr id="101" name="Google Shape;101;g27cd07f8f16_0_40"/>
          <p:cNvSpPr txBox="1"/>
          <p:nvPr/>
        </p:nvSpPr>
        <p:spPr>
          <a:xfrm>
            <a:off x="492125" y="3609375"/>
            <a:ext cx="2937000" cy="4182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Activities: </a:t>
            </a:r>
            <a:r>
              <a:rPr lang="en-US" sz="1200">
                <a:solidFill>
                  <a:srgbClr val="595959"/>
                </a:solidFill>
                <a:latin typeface="Lucida Sans"/>
                <a:ea typeface="Lucida Sans"/>
                <a:cs typeface="Lucida Sans"/>
                <a:sym typeface="Lucida Sans"/>
              </a:rPr>
              <a:t>CAD DESIGNING</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Resources available:</a:t>
            </a:r>
            <a:r>
              <a:rPr lang="en-US" sz="1200">
                <a:solidFill>
                  <a:srgbClr val="595959"/>
                </a:solidFill>
                <a:latin typeface="Lucida Sans"/>
                <a:ea typeface="Lucida Sans"/>
                <a:cs typeface="Lucida Sans"/>
                <a:sym typeface="Lucida Sans"/>
              </a:rPr>
              <a:t> SOLIDWORKS</a:t>
            </a:r>
            <a:endParaRPr sz="1200">
              <a:latin typeface="Lucida Sans"/>
              <a:ea typeface="Lucida Sans"/>
              <a:cs typeface="Lucida Sans"/>
              <a:sym typeface="Lucid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7cd07f8f16_0_156"/>
          <p:cNvSpPr txBox="1"/>
          <p:nvPr/>
        </p:nvSpPr>
        <p:spPr>
          <a:xfrm>
            <a:off x="387350" y="1320550"/>
            <a:ext cx="2736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PROFILE &amp; DEMOGRAPHICS</a:t>
            </a:r>
            <a:endParaRPr b="1" sz="1200">
              <a:latin typeface="Lucida Sans"/>
              <a:ea typeface="Lucida Sans"/>
              <a:cs typeface="Lucida Sans"/>
              <a:sym typeface="Lucida Sans"/>
            </a:endParaRPr>
          </a:p>
        </p:txBody>
      </p:sp>
      <p:sp>
        <p:nvSpPr>
          <p:cNvPr id="107" name="Google Shape;107;g27cd07f8f16_0_156"/>
          <p:cNvSpPr txBox="1"/>
          <p:nvPr/>
        </p:nvSpPr>
        <p:spPr>
          <a:xfrm>
            <a:off x="387350" y="1685325"/>
            <a:ext cx="3729300" cy="1029900"/>
          </a:xfrm>
          <a:prstGeom prst="rect">
            <a:avLst/>
          </a:prstGeom>
          <a:noFill/>
          <a:ln>
            <a:noFill/>
          </a:ln>
        </p:spPr>
        <p:txBody>
          <a:bodyPr anchorCtr="0" anchor="t" bIns="0" lIns="0" spcFirstLastPara="1" rIns="0" wrap="square" tIns="12700">
            <a:spAutoFit/>
          </a:bodyPr>
          <a:lstStyle/>
          <a:p>
            <a:pPr indent="0" lvl="0" marL="12700" marR="0" rtl="0" algn="l">
              <a:lnSpc>
                <a:spcPct val="114166"/>
              </a:lnSpc>
              <a:spcBef>
                <a:spcPts val="0"/>
              </a:spcBef>
              <a:spcAft>
                <a:spcPts val="0"/>
              </a:spcAft>
              <a:buNone/>
            </a:pPr>
            <a:r>
              <a:rPr i="1" lang="en-US" sz="1200" u="sng">
                <a:solidFill>
                  <a:srgbClr val="595959"/>
                </a:solidFill>
                <a:latin typeface="Lucida Sans"/>
                <a:ea typeface="Lucida Sans"/>
                <a:cs typeface="Lucida Sans"/>
                <a:sym typeface="Lucida Sans"/>
              </a:rPr>
              <a:t>Job Title:</a:t>
            </a:r>
            <a:r>
              <a:rPr lang="en-US" sz="1200">
                <a:solidFill>
                  <a:srgbClr val="595959"/>
                </a:solidFill>
                <a:latin typeface="Lucida Sans"/>
                <a:ea typeface="Lucida Sans"/>
                <a:cs typeface="Lucida Sans"/>
                <a:sym typeface="Lucida Sans"/>
              </a:rPr>
              <a:t> STUDENT</a:t>
            </a:r>
            <a:endParaRPr sz="1200">
              <a:latin typeface="Lucida Sans"/>
              <a:ea typeface="Lucida Sans"/>
              <a:cs typeface="Lucida Sans"/>
              <a:sym typeface="Lucida Sans"/>
            </a:endParaRPr>
          </a:p>
          <a:p>
            <a:pPr indent="0" lvl="0" marL="12700" marR="0" rtl="0" algn="l">
              <a:lnSpc>
                <a:spcPct val="107916"/>
              </a:lnSpc>
              <a:spcBef>
                <a:spcPts val="0"/>
              </a:spcBef>
              <a:spcAft>
                <a:spcPts val="0"/>
              </a:spcAft>
              <a:buNone/>
            </a:pPr>
            <a:r>
              <a:rPr i="1" lang="en-US" sz="1200" u="sng">
                <a:solidFill>
                  <a:srgbClr val="595959"/>
                </a:solidFill>
                <a:latin typeface="Lucida Sans"/>
                <a:ea typeface="Lucida Sans"/>
                <a:cs typeface="Lucida Sans"/>
                <a:sym typeface="Lucida Sans"/>
              </a:rPr>
              <a:t>Gender:</a:t>
            </a:r>
            <a:r>
              <a:rPr lang="en-US" sz="1200">
                <a:solidFill>
                  <a:srgbClr val="595959"/>
                </a:solidFill>
                <a:latin typeface="Lucida Sans"/>
                <a:ea typeface="Lucida Sans"/>
                <a:cs typeface="Lucida Sans"/>
                <a:sym typeface="Lucida Sans"/>
              </a:rPr>
              <a:t> MALE</a:t>
            </a:r>
            <a:endParaRPr sz="1200">
              <a:latin typeface="Lucida Sans"/>
              <a:ea typeface="Lucida Sans"/>
              <a:cs typeface="Lucida Sans"/>
              <a:sym typeface="Lucida Sans"/>
            </a:endParaRPr>
          </a:p>
          <a:p>
            <a:pPr indent="0" lvl="0" marL="12700" marR="5080" rtl="0" algn="l">
              <a:lnSpc>
                <a:spcPct val="108333"/>
              </a:lnSpc>
              <a:spcBef>
                <a:spcPts val="85"/>
              </a:spcBef>
              <a:spcAft>
                <a:spcPts val="0"/>
              </a:spcAft>
              <a:buNone/>
            </a:pPr>
            <a:r>
              <a:rPr i="1" lang="en-US" sz="1200" u="sng">
                <a:solidFill>
                  <a:srgbClr val="595959"/>
                </a:solidFill>
                <a:latin typeface="Lucida Sans"/>
                <a:ea typeface="Lucida Sans"/>
                <a:cs typeface="Lucida Sans"/>
                <a:sym typeface="Lucida Sans"/>
              </a:rPr>
              <a:t>Family and Social Setting:</a:t>
            </a:r>
            <a:r>
              <a:rPr lang="en-US" sz="1200">
                <a:solidFill>
                  <a:srgbClr val="595959"/>
                </a:solidFill>
                <a:latin typeface="Lucida Sans"/>
                <a:ea typeface="Lucida Sans"/>
                <a:cs typeface="Lucida Sans"/>
                <a:sym typeface="Lucida Sans"/>
              </a:rPr>
              <a:t> NUCLEAR FAMILY</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85"/>
              </a:spcBef>
              <a:spcAft>
                <a:spcPts val="0"/>
              </a:spcAft>
              <a:buNone/>
            </a:pPr>
            <a:r>
              <a:rPr i="1" lang="en-US" sz="1200" u="sng">
                <a:solidFill>
                  <a:srgbClr val="595959"/>
                </a:solidFill>
                <a:latin typeface="Lucida Sans"/>
                <a:ea typeface="Lucida Sans"/>
                <a:cs typeface="Lucida Sans"/>
                <a:sym typeface="Lucida Sans"/>
              </a:rPr>
              <a:t>Income:</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a:p>
            <a:pPr indent="0" lvl="0" marL="12700" marR="0" rtl="0" algn="l">
              <a:lnSpc>
                <a:spcPct val="106250"/>
              </a:lnSpc>
              <a:spcBef>
                <a:spcPts val="0"/>
              </a:spcBef>
              <a:spcAft>
                <a:spcPts val="0"/>
              </a:spcAft>
              <a:buNone/>
            </a:pPr>
            <a:r>
              <a:rPr i="1" lang="en-US" sz="1200" u="sng">
                <a:solidFill>
                  <a:srgbClr val="595959"/>
                </a:solidFill>
                <a:latin typeface="Lucida Sans"/>
                <a:ea typeface="Lucida Sans"/>
                <a:cs typeface="Lucida Sans"/>
                <a:sym typeface="Lucida Sans"/>
              </a:rPr>
              <a:t>Education:</a:t>
            </a:r>
            <a:r>
              <a:rPr lang="en-US" sz="1200">
                <a:solidFill>
                  <a:srgbClr val="595959"/>
                </a:solidFill>
                <a:latin typeface="Lucida Sans"/>
                <a:ea typeface="Lucida Sans"/>
                <a:cs typeface="Lucida Sans"/>
                <a:sym typeface="Lucida Sans"/>
              </a:rPr>
              <a:t> BE (MECHATRONICS)</a:t>
            </a:r>
            <a:endParaRPr sz="1200">
              <a:latin typeface="Lucida Sans"/>
              <a:ea typeface="Lucida Sans"/>
              <a:cs typeface="Lucida Sans"/>
              <a:sym typeface="Lucida Sans"/>
            </a:endParaRPr>
          </a:p>
        </p:txBody>
      </p:sp>
      <p:sp>
        <p:nvSpPr>
          <p:cNvPr id="108" name="Google Shape;108;g27cd07f8f16_0_156"/>
          <p:cNvSpPr txBox="1"/>
          <p:nvPr/>
        </p:nvSpPr>
        <p:spPr>
          <a:xfrm>
            <a:off x="6674875" y="3244600"/>
            <a:ext cx="9846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FEELINGS</a:t>
            </a:r>
            <a:endParaRPr b="1" sz="1200">
              <a:latin typeface="Lucida Sans"/>
              <a:ea typeface="Lucida Sans"/>
              <a:cs typeface="Lucida Sans"/>
              <a:sym typeface="Lucida Sans"/>
            </a:endParaRPr>
          </a:p>
        </p:txBody>
      </p:sp>
      <p:sp>
        <p:nvSpPr>
          <p:cNvPr id="109" name="Google Shape;109;g27cd07f8f16_0_156"/>
          <p:cNvSpPr txBox="1"/>
          <p:nvPr/>
        </p:nvSpPr>
        <p:spPr>
          <a:xfrm>
            <a:off x="6674875" y="3609375"/>
            <a:ext cx="2210700" cy="4182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Worries:</a:t>
            </a:r>
            <a:r>
              <a:rPr lang="en-US" sz="1200">
                <a:solidFill>
                  <a:srgbClr val="595959"/>
                </a:solidFill>
                <a:latin typeface="Lucida Sans"/>
                <a:ea typeface="Lucida Sans"/>
                <a:cs typeface="Lucida Sans"/>
                <a:sym typeface="Lucida Sans"/>
              </a:rPr>
              <a:t> Introvert</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Influences:</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p:txBody>
      </p:sp>
      <p:sp>
        <p:nvSpPr>
          <p:cNvPr id="110" name="Google Shape;110;g27cd07f8f16_0_156"/>
          <p:cNvSpPr txBox="1"/>
          <p:nvPr/>
        </p:nvSpPr>
        <p:spPr>
          <a:xfrm>
            <a:off x="4949825" y="1349125"/>
            <a:ext cx="2583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ATTITUDES &amp; MOTIVATION</a:t>
            </a:r>
            <a:endParaRPr b="1" sz="1200">
              <a:latin typeface="Lucida Sans"/>
              <a:ea typeface="Lucida Sans"/>
              <a:cs typeface="Lucida Sans"/>
              <a:sym typeface="Lucida Sans"/>
            </a:endParaRPr>
          </a:p>
        </p:txBody>
      </p:sp>
      <p:sp>
        <p:nvSpPr>
          <p:cNvPr id="111" name="Google Shape;111;g27cd07f8f16_0_156"/>
          <p:cNvSpPr txBox="1"/>
          <p:nvPr/>
        </p:nvSpPr>
        <p:spPr>
          <a:xfrm>
            <a:off x="4949825" y="1713900"/>
            <a:ext cx="3039900" cy="8184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Attitudes:</a:t>
            </a:r>
            <a:r>
              <a:rPr lang="en-US" sz="1200">
                <a:solidFill>
                  <a:srgbClr val="595959"/>
                </a:solidFill>
                <a:latin typeface="Lucida Sans"/>
                <a:ea typeface="Lucida Sans"/>
                <a:cs typeface="Lucida Sans"/>
                <a:sym typeface="Lucida Sans"/>
              </a:rPr>
              <a:t>  </a:t>
            </a:r>
            <a:r>
              <a:rPr lang="en-US" sz="1200">
                <a:solidFill>
                  <a:srgbClr val="595959"/>
                </a:solidFill>
              </a:rPr>
              <a:t>Commitment, loyalty</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Beliefs:</a:t>
            </a:r>
            <a:r>
              <a:rPr lang="en-US" sz="1200">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Teamwork, Collaboration, Hard work and Smart work</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Motivations:</a:t>
            </a:r>
            <a:r>
              <a:rPr lang="en-US" sz="1200">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Independent,volunteered</a:t>
            </a:r>
            <a:endParaRPr sz="1200">
              <a:solidFill>
                <a:srgbClr val="595959"/>
              </a:solidFill>
              <a:latin typeface="Lucida Sans"/>
              <a:ea typeface="Lucida Sans"/>
              <a:cs typeface="Lucida Sans"/>
              <a:sym typeface="Lucida Sans"/>
            </a:endParaRPr>
          </a:p>
        </p:txBody>
      </p:sp>
      <p:sp>
        <p:nvSpPr>
          <p:cNvPr id="112" name="Google Shape;112;g27cd07f8f16_0_156"/>
          <p:cNvSpPr txBox="1"/>
          <p:nvPr/>
        </p:nvSpPr>
        <p:spPr>
          <a:xfrm>
            <a:off x="4940300" y="3244600"/>
            <a:ext cx="1219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PAIN POINTS</a:t>
            </a:r>
            <a:endParaRPr b="1" sz="1200">
              <a:latin typeface="Lucida Sans"/>
              <a:ea typeface="Lucida Sans"/>
              <a:cs typeface="Lucida Sans"/>
              <a:sym typeface="Lucida Sans"/>
            </a:endParaRPr>
          </a:p>
        </p:txBody>
      </p:sp>
      <p:sp>
        <p:nvSpPr>
          <p:cNvPr id="113" name="Google Shape;113;g27cd07f8f16_0_156"/>
          <p:cNvSpPr txBox="1"/>
          <p:nvPr/>
        </p:nvSpPr>
        <p:spPr>
          <a:xfrm>
            <a:off x="4940300" y="3609375"/>
            <a:ext cx="1531800" cy="6183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Fears:</a:t>
            </a:r>
            <a:r>
              <a:rPr i="1" lang="en-US" sz="1200">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 loneliness</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Frustrations:</a:t>
            </a:r>
            <a:r>
              <a:rPr lang="en-US" sz="1200">
                <a:solidFill>
                  <a:srgbClr val="595959"/>
                </a:solidFill>
                <a:latin typeface="Lucida Sans"/>
                <a:ea typeface="Lucida Sans"/>
                <a:cs typeface="Lucida Sans"/>
                <a:sym typeface="Lucida Sans"/>
              </a:rPr>
              <a:t>  NIL</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Challenges:</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p:txBody>
      </p:sp>
      <p:sp>
        <p:nvSpPr>
          <p:cNvPr id="114" name="Google Shape;114;g27cd07f8f16_0_156"/>
          <p:cNvSpPr/>
          <p:nvPr/>
        </p:nvSpPr>
        <p:spPr>
          <a:xfrm>
            <a:off x="344503" y="1101028"/>
            <a:ext cx="8319770" cy="3422015"/>
          </a:xfrm>
          <a:custGeom>
            <a:rect b="b" l="l" r="r" t="t"/>
            <a:pathLst>
              <a:path extrusionOk="0" h="3422015" w="8319770">
                <a:moveTo>
                  <a:pt x="4219232" y="0"/>
                </a:moveTo>
                <a:lnTo>
                  <a:pt x="4219232" y="3421799"/>
                </a:lnTo>
              </a:path>
              <a:path extrusionOk="0" h="3422015" w="8319770">
                <a:moveTo>
                  <a:pt x="0" y="1733892"/>
                </a:moveTo>
                <a:lnTo>
                  <a:pt x="8319643" y="1733892"/>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 name="Google Shape;115;g27cd07f8f16_0_156"/>
          <p:cNvSpPr txBox="1"/>
          <p:nvPr>
            <p:ph type="title"/>
          </p:nvPr>
        </p:nvSpPr>
        <p:spPr>
          <a:xfrm>
            <a:off x="387350" y="296650"/>
            <a:ext cx="6781800" cy="869100"/>
          </a:xfrm>
          <a:prstGeom prst="rect">
            <a:avLst/>
          </a:prstGeom>
          <a:noFill/>
          <a:ln>
            <a:noFill/>
          </a:ln>
        </p:spPr>
        <p:txBody>
          <a:bodyPr anchorCtr="0" anchor="t" bIns="0" lIns="0" spcFirstLastPara="1" rIns="0" wrap="square" tIns="157475">
            <a:spAutoFit/>
          </a:bodyPr>
          <a:lstStyle/>
          <a:p>
            <a:pPr indent="0" lvl="0" marL="12700" rtl="0" algn="l">
              <a:lnSpc>
                <a:spcPct val="100000"/>
              </a:lnSpc>
              <a:spcBef>
                <a:spcPts val="0"/>
              </a:spcBef>
              <a:spcAft>
                <a:spcPts val="0"/>
              </a:spcAft>
              <a:buNone/>
            </a:pPr>
            <a:r>
              <a:rPr b="1" lang="en-US" sz="3300">
                <a:solidFill>
                  <a:schemeClr val="dk2"/>
                </a:solidFill>
                <a:latin typeface="Helvetica Neue"/>
                <a:ea typeface="Helvetica Neue"/>
                <a:cs typeface="Helvetica Neue"/>
                <a:sym typeface="Helvetica Neue"/>
              </a:rPr>
              <a:t>User Persona - SRIHARISH J</a:t>
            </a:r>
            <a:endParaRPr b="1" sz="3300" u="sng">
              <a:solidFill>
                <a:schemeClr val="dk2"/>
              </a:solidFill>
              <a:latin typeface="Helvetica Neue"/>
              <a:ea typeface="Helvetica Neue"/>
              <a:cs typeface="Helvetica Neue"/>
              <a:sym typeface="Helvetica Neue"/>
            </a:endParaRPr>
          </a:p>
          <a:p>
            <a:pPr indent="0" lvl="0" marL="41275" rtl="0" algn="l">
              <a:lnSpc>
                <a:spcPct val="100000"/>
              </a:lnSpc>
              <a:spcBef>
                <a:spcPts val="375"/>
              </a:spcBef>
              <a:spcAft>
                <a:spcPts val="0"/>
              </a:spcAft>
              <a:buNone/>
            </a:pPr>
            <a:r>
              <a:t/>
            </a:r>
            <a:endParaRPr b="1" sz="1000">
              <a:latin typeface="Trebuchet MS"/>
              <a:ea typeface="Trebuchet MS"/>
              <a:cs typeface="Trebuchet MS"/>
              <a:sym typeface="Trebuchet MS"/>
            </a:endParaRPr>
          </a:p>
        </p:txBody>
      </p:sp>
      <p:sp>
        <p:nvSpPr>
          <p:cNvPr id="116" name="Google Shape;116;g27cd07f8f16_0_156"/>
          <p:cNvSpPr txBox="1"/>
          <p:nvPr/>
        </p:nvSpPr>
        <p:spPr>
          <a:xfrm>
            <a:off x="492125" y="3244600"/>
            <a:ext cx="849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TASKS</a:t>
            </a:r>
            <a:endParaRPr b="1" sz="1200">
              <a:latin typeface="Lucida Sans"/>
              <a:ea typeface="Lucida Sans"/>
              <a:cs typeface="Lucida Sans"/>
              <a:sym typeface="Lucida Sans"/>
            </a:endParaRPr>
          </a:p>
        </p:txBody>
      </p:sp>
      <p:sp>
        <p:nvSpPr>
          <p:cNvPr id="117" name="Google Shape;117;g27cd07f8f16_0_156"/>
          <p:cNvSpPr txBox="1"/>
          <p:nvPr/>
        </p:nvSpPr>
        <p:spPr>
          <a:xfrm>
            <a:off x="492125" y="3609375"/>
            <a:ext cx="2937000" cy="4182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Activities: </a:t>
            </a:r>
            <a:r>
              <a:rPr lang="en-US" sz="1200">
                <a:solidFill>
                  <a:srgbClr val="595959"/>
                </a:solidFill>
                <a:latin typeface="Lucida Sans"/>
                <a:ea typeface="Lucida Sans"/>
                <a:cs typeface="Lucida Sans"/>
                <a:sym typeface="Lucida Sans"/>
              </a:rPr>
              <a:t> NIL</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Resources available:</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7cd07f8f16_0_171"/>
          <p:cNvSpPr txBox="1"/>
          <p:nvPr/>
        </p:nvSpPr>
        <p:spPr>
          <a:xfrm>
            <a:off x="387350" y="1320550"/>
            <a:ext cx="2736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PROFILE &amp; DEMOGRAPHICS</a:t>
            </a:r>
            <a:endParaRPr b="1" sz="1200">
              <a:latin typeface="Lucida Sans"/>
              <a:ea typeface="Lucida Sans"/>
              <a:cs typeface="Lucida Sans"/>
              <a:sym typeface="Lucida Sans"/>
            </a:endParaRPr>
          </a:p>
        </p:txBody>
      </p:sp>
      <p:sp>
        <p:nvSpPr>
          <p:cNvPr id="123" name="Google Shape;123;g27cd07f8f16_0_171"/>
          <p:cNvSpPr txBox="1"/>
          <p:nvPr/>
        </p:nvSpPr>
        <p:spPr>
          <a:xfrm>
            <a:off x="387350" y="1685325"/>
            <a:ext cx="3462600" cy="1029900"/>
          </a:xfrm>
          <a:prstGeom prst="rect">
            <a:avLst/>
          </a:prstGeom>
          <a:noFill/>
          <a:ln>
            <a:noFill/>
          </a:ln>
        </p:spPr>
        <p:txBody>
          <a:bodyPr anchorCtr="0" anchor="t" bIns="0" lIns="0" spcFirstLastPara="1" rIns="0" wrap="square" tIns="12700">
            <a:spAutoFit/>
          </a:bodyPr>
          <a:lstStyle/>
          <a:p>
            <a:pPr indent="0" lvl="0" marL="12700" marR="0" rtl="0" algn="l">
              <a:lnSpc>
                <a:spcPct val="114166"/>
              </a:lnSpc>
              <a:spcBef>
                <a:spcPts val="0"/>
              </a:spcBef>
              <a:spcAft>
                <a:spcPts val="0"/>
              </a:spcAft>
              <a:buNone/>
            </a:pPr>
            <a:r>
              <a:rPr i="1" lang="en-US" sz="1200" u="sng">
                <a:solidFill>
                  <a:srgbClr val="595959"/>
                </a:solidFill>
                <a:latin typeface="Lucida Sans"/>
                <a:ea typeface="Lucida Sans"/>
                <a:cs typeface="Lucida Sans"/>
                <a:sym typeface="Lucida Sans"/>
              </a:rPr>
              <a:t>Job Title:</a:t>
            </a:r>
            <a:r>
              <a:rPr lang="en-US" sz="1200">
                <a:solidFill>
                  <a:srgbClr val="595959"/>
                </a:solidFill>
                <a:latin typeface="Lucida Sans"/>
                <a:ea typeface="Lucida Sans"/>
                <a:cs typeface="Lucida Sans"/>
                <a:sym typeface="Lucida Sans"/>
              </a:rPr>
              <a:t> STUDENT</a:t>
            </a:r>
            <a:endParaRPr sz="1200">
              <a:latin typeface="Lucida Sans"/>
              <a:ea typeface="Lucida Sans"/>
              <a:cs typeface="Lucida Sans"/>
              <a:sym typeface="Lucida Sans"/>
            </a:endParaRPr>
          </a:p>
          <a:p>
            <a:pPr indent="0" lvl="0" marL="12700" marR="0" rtl="0" algn="l">
              <a:lnSpc>
                <a:spcPct val="107916"/>
              </a:lnSpc>
              <a:spcBef>
                <a:spcPts val="0"/>
              </a:spcBef>
              <a:spcAft>
                <a:spcPts val="0"/>
              </a:spcAft>
              <a:buNone/>
            </a:pPr>
            <a:r>
              <a:rPr i="1" lang="en-US" sz="1200" u="sng">
                <a:solidFill>
                  <a:srgbClr val="595959"/>
                </a:solidFill>
                <a:latin typeface="Lucida Sans"/>
                <a:ea typeface="Lucida Sans"/>
                <a:cs typeface="Lucida Sans"/>
                <a:sym typeface="Lucida Sans"/>
              </a:rPr>
              <a:t>Gender:</a:t>
            </a:r>
            <a:r>
              <a:rPr lang="en-US" sz="1200">
                <a:solidFill>
                  <a:srgbClr val="595959"/>
                </a:solidFill>
                <a:latin typeface="Lucida Sans"/>
                <a:ea typeface="Lucida Sans"/>
                <a:cs typeface="Lucida Sans"/>
                <a:sym typeface="Lucida Sans"/>
              </a:rPr>
              <a:t> MALE</a:t>
            </a:r>
            <a:endParaRPr sz="1200">
              <a:latin typeface="Lucida Sans"/>
              <a:ea typeface="Lucida Sans"/>
              <a:cs typeface="Lucida Sans"/>
              <a:sym typeface="Lucida Sans"/>
            </a:endParaRPr>
          </a:p>
          <a:p>
            <a:pPr indent="0" lvl="0" marL="12700" marR="5080" rtl="0" algn="l">
              <a:lnSpc>
                <a:spcPct val="108333"/>
              </a:lnSpc>
              <a:spcBef>
                <a:spcPts val="85"/>
              </a:spcBef>
              <a:spcAft>
                <a:spcPts val="0"/>
              </a:spcAft>
              <a:buNone/>
            </a:pPr>
            <a:r>
              <a:rPr i="1" lang="en-US" sz="1200" u="sng">
                <a:solidFill>
                  <a:srgbClr val="595959"/>
                </a:solidFill>
                <a:latin typeface="Lucida Sans"/>
                <a:ea typeface="Lucida Sans"/>
                <a:cs typeface="Lucida Sans"/>
                <a:sym typeface="Lucida Sans"/>
              </a:rPr>
              <a:t>Family and Social Setting:</a:t>
            </a:r>
            <a:r>
              <a:rPr lang="en-US" sz="1200">
                <a:solidFill>
                  <a:srgbClr val="595959"/>
                </a:solidFill>
                <a:latin typeface="Lucida Sans"/>
                <a:ea typeface="Lucida Sans"/>
                <a:cs typeface="Lucida Sans"/>
                <a:sym typeface="Lucida Sans"/>
              </a:rPr>
              <a:t> NUCLEAR FAMILY</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85"/>
              </a:spcBef>
              <a:spcAft>
                <a:spcPts val="0"/>
              </a:spcAft>
              <a:buNone/>
            </a:pPr>
            <a:r>
              <a:rPr i="1" lang="en-US" sz="1200" u="sng">
                <a:solidFill>
                  <a:srgbClr val="595959"/>
                </a:solidFill>
                <a:latin typeface="Lucida Sans"/>
                <a:ea typeface="Lucida Sans"/>
                <a:cs typeface="Lucida Sans"/>
                <a:sym typeface="Lucida Sans"/>
              </a:rPr>
              <a:t>Income:</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a:p>
            <a:pPr indent="0" lvl="0" marL="12700" marR="0" rtl="0" algn="l">
              <a:lnSpc>
                <a:spcPct val="106250"/>
              </a:lnSpc>
              <a:spcBef>
                <a:spcPts val="0"/>
              </a:spcBef>
              <a:spcAft>
                <a:spcPts val="0"/>
              </a:spcAft>
              <a:buNone/>
            </a:pPr>
            <a:r>
              <a:rPr i="1" lang="en-US" sz="1200" u="sng">
                <a:solidFill>
                  <a:srgbClr val="595959"/>
                </a:solidFill>
                <a:latin typeface="Lucida Sans"/>
                <a:ea typeface="Lucida Sans"/>
                <a:cs typeface="Lucida Sans"/>
                <a:sym typeface="Lucida Sans"/>
              </a:rPr>
              <a:t>Education:</a:t>
            </a:r>
            <a:r>
              <a:rPr lang="en-US" sz="1200">
                <a:solidFill>
                  <a:srgbClr val="595959"/>
                </a:solidFill>
                <a:latin typeface="Lucida Sans"/>
                <a:ea typeface="Lucida Sans"/>
                <a:cs typeface="Lucida Sans"/>
                <a:sym typeface="Lucida Sans"/>
              </a:rPr>
              <a:t> BE (MECHATRONICS)</a:t>
            </a:r>
            <a:endParaRPr sz="1200">
              <a:latin typeface="Lucida Sans"/>
              <a:ea typeface="Lucida Sans"/>
              <a:cs typeface="Lucida Sans"/>
              <a:sym typeface="Lucida Sans"/>
            </a:endParaRPr>
          </a:p>
        </p:txBody>
      </p:sp>
      <p:sp>
        <p:nvSpPr>
          <p:cNvPr id="124" name="Google Shape;124;g27cd07f8f16_0_171"/>
          <p:cNvSpPr txBox="1"/>
          <p:nvPr/>
        </p:nvSpPr>
        <p:spPr>
          <a:xfrm>
            <a:off x="6674875" y="3244600"/>
            <a:ext cx="9846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FEELINGS</a:t>
            </a:r>
            <a:endParaRPr b="1" sz="1200">
              <a:latin typeface="Lucida Sans"/>
              <a:ea typeface="Lucida Sans"/>
              <a:cs typeface="Lucida Sans"/>
              <a:sym typeface="Lucida Sans"/>
            </a:endParaRPr>
          </a:p>
        </p:txBody>
      </p:sp>
      <p:sp>
        <p:nvSpPr>
          <p:cNvPr id="125" name="Google Shape;125;g27cd07f8f16_0_171"/>
          <p:cNvSpPr txBox="1"/>
          <p:nvPr/>
        </p:nvSpPr>
        <p:spPr>
          <a:xfrm>
            <a:off x="6674875" y="3609375"/>
            <a:ext cx="2583900" cy="4182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Worries:</a:t>
            </a:r>
            <a:r>
              <a:rPr lang="en-US" sz="1200">
                <a:solidFill>
                  <a:srgbClr val="595959"/>
                </a:solidFill>
                <a:latin typeface="Lucida Sans"/>
                <a:ea typeface="Lucida Sans"/>
                <a:cs typeface="Lucida Sans"/>
                <a:sym typeface="Lucida Sans"/>
              </a:rPr>
              <a:t> Lack of </a:t>
            </a:r>
            <a:r>
              <a:rPr lang="en-US" sz="1200">
                <a:solidFill>
                  <a:srgbClr val="595959"/>
                </a:solidFill>
                <a:latin typeface="Lucida Sans"/>
                <a:ea typeface="Lucida Sans"/>
                <a:cs typeface="Lucida Sans"/>
                <a:sym typeface="Lucida Sans"/>
              </a:rPr>
              <a:t>remembrance</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Influences: </a:t>
            </a:r>
            <a:r>
              <a:rPr lang="en-US" sz="1200">
                <a:solidFill>
                  <a:srgbClr val="595959"/>
                </a:solidFill>
                <a:latin typeface="Lucida Sans"/>
                <a:ea typeface="Lucida Sans"/>
                <a:cs typeface="Lucida Sans"/>
                <a:sym typeface="Lucida Sans"/>
              </a:rPr>
              <a:t>NIL</a:t>
            </a:r>
            <a:r>
              <a:rPr i="1" lang="en-US" sz="1200" u="sng">
                <a:solidFill>
                  <a:srgbClr val="595959"/>
                </a:solidFill>
                <a:latin typeface="Lucida Sans"/>
                <a:ea typeface="Lucida Sans"/>
                <a:cs typeface="Lucida Sans"/>
                <a:sym typeface="Lucida Sans"/>
              </a:rPr>
              <a:t> </a:t>
            </a:r>
            <a:endParaRPr i="1" sz="1200" u="sng">
              <a:latin typeface="Lucida Sans"/>
              <a:ea typeface="Lucida Sans"/>
              <a:cs typeface="Lucida Sans"/>
              <a:sym typeface="Lucida Sans"/>
            </a:endParaRPr>
          </a:p>
        </p:txBody>
      </p:sp>
      <p:sp>
        <p:nvSpPr>
          <p:cNvPr id="126" name="Google Shape;126;g27cd07f8f16_0_171"/>
          <p:cNvSpPr txBox="1"/>
          <p:nvPr/>
        </p:nvSpPr>
        <p:spPr>
          <a:xfrm>
            <a:off x="4949825" y="1349125"/>
            <a:ext cx="2583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ATTITUDES &amp; MOTIVATION</a:t>
            </a:r>
            <a:endParaRPr b="1" sz="1200">
              <a:latin typeface="Lucida Sans"/>
              <a:ea typeface="Lucida Sans"/>
              <a:cs typeface="Lucida Sans"/>
              <a:sym typeface="Lucida Sans"/>
            </a:endParaRPr>
          </a:p>
        </p:txBody>
      </p:sp>
      <p:sp>
        <p:nvSpPr>
          <p:cNvPr id="127" name="Google Shape;127;g27cd07f8f16_0_171"/>
          <p:cNvSpPr txBox="1"/>
          <p:nvPr/>
        </p:nvSpPr>
        <p:spPr>
          <a:xfrm>
            <a:off x="4949825" y="1713900"/>
            <a:ext cx="3039900" cy="6183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Attitudes:</a:t>
            </a:r>
            <a:r>
              <a:rPr lang="en-US" sz="1200">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Commitment, loyalty</a:t>
            </a:r>
            <a:r>
              <a:rPr lang="en-US" sz="1200">
                <a:solidFill>
                  <a:srgbClr val="595959"/>
                </a:solidFill>
                <a:latin typeface="Lucida Sans"/>
                <a:ea typeface="Lucida Sans"/>
                <a:cs typeface="Lucida Sans"/>
                <a:sym typeface="Lucida Sans"/>
              </a:rPr>
              <a:t> </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Beliefs:</a:t>
            </a:r>
            <a:r>
              <a:rPr lang="en-US" sz="1200">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Teamwork</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Motivations:</a:t>
            </a:r>
            <a:r>
              <a:rPr lang="en-US" sz="1200">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Ambitious</a:t>
            </a:r>
            <a:endParaRPr sz="1200">
              <a:solidFill>
                <a:srgbClr val="595959"/>
              </a:solidFill>
              <a:latin typeface="Lucida Sans"/>
              <a:ea typeface="Lucida Sans"/>
              <a:cs typeface="Lucida Sans"/>
              <a:sym typeface="Lucida Sans"/>
            </a:endParaRPr>
          </a:p>
        </p:txBody>
      </p:sp>
      <p:sp>
        <p:nvSpPr>
          <p:cNvPr id="128" name="Google Shape;128;g27cd07f8f16_0_171"/>
          <p:cNvSpPr txBox="1"/>
          <p:nvPr/>
        </p:nvSpPr>
        <p:spPr>
          <a:xfrm>
            <a:off x="4940300" y="3244600"/>
            <a:ext cx="1219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PAIN POINTS</a:t>
            </a:r>
            <a:endParaRPr b="1" sz="1200">
              <a:latin typeface="Lucida Sans"/>
              <a:ea typeface="Lucida Sans"/>
              <a:cs typeface="Lucida Sans"/>
              <a:sym typeface="Lucida Sans"/>
            </a:endParaRPr>
          </a:p>
        </p:txBody>
      </p:sp>
      <p:sp>
        <p:nvSpPr>
          <p:cNvPr id="129" name="Google Shape;129;g27cd07f8f16_0_171"/>
          <p:cNvSpPr txBox="1"/>
          <p:nvPr/>
        </p:nvSpPr>
        <p:spPr>
          <a:xfrm>
            <a:off x="4940300" y="3609375"/>
            <a:ext cx="1531800" cy="6183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Fears: </a:t>
            </a:r>
            <a:r>
              <a:rPr lang="en-US" sz="1200">
                <a:solidFill>
                  <a:srgbClr val="595959"/>
                </a:solidFill>
                <a:latin typeface="Lucida Sans"/>
                <a:ea typeface="Lucida Sans"/>
                <a:cs typeface="Lucida Sans"/>
                <a:sym typeface="Lucida Sans"/>
              </a:rPr>
              <a:t> NIL</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Frustrations: </a:t>
            </a:r>
            <a:r>
              <a:rPr lang="en-US" sz="1200">
                <a:solidFill>
                  <a:srgbClr val="595959"/>
                </a:solidFill>
                <a:latin typeface="Lucida Sans"/>
                <a:ea typeface="Lucida Sans"/>
                <a:cs typeface="Lucida Sans"/>
                <a:sym typeface="Lucida Sans"/>
              </a:rPr>
              <a:t> NIL</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Challenges: </a:t>
            </a:r>
            <a:r>
              <a:rPr lang="en-US" sz="1200">
                <a:solidFill>
                  <a:srgbClr val="595959"/>
                </a:solidFill>
                <a:latin typeface="Lucida Sans"/>
                <a:ea typeface="Lucida Sans"/>
                <a:cs typeface="Lucida Sans"/>
                <a:sym typeface="Lucida Sans"/>
              </a:rPr>
              <a:t>NIL</a:t>
            </a:r>
            <a:endParaRPr sz="1200">
              <a:latin typeface="Lucida Sans"/>
              <a:ea typeface="Lucida Sans"/>
              <a:cs typeface="Lucida Sans"/>
              <a:sym typeface="Lucida Sans"/>
            </a:endParaRPr>
          </a:p>
        </p:txBody>
      </p:sp>
      <p:sp>
        <p:nvSpPr>
          <p:cNvPr id="130" name="Google Shape;130;g27cd07f8f16_0_171"/>
          <p:cNvSpPr/>
          <p:nvPr/>
        </p:nvSpPr>
        <p:spPr>
          <a:xfrm>
            <a:off x="412115" y="1064028"/>
            <a:ext cx="8319770" cy="3422015"/>
          </a:xfrm>
          <a:custGeom>
            <a:rect b="b" l="l" r="r" t="t"/>
            <a:pathLst>
              <a:path extrusionOk="0" h="3422015" w="8319770">
                <a:moveTo>
                  <a:pt x="4219232" y="0"/>
                </a:moveTo>
                <a:lnTo>
                  <a:pt x="4219232" y="3421799"/>
                </a:lnTo>
              </a:path>
              <a:path extrusionOk="0" h="3422015" w="8319770">
                <a:moveTo>
                  <a:pt x="0" y="1733892"/>
                </a:moveTo>
                <a:lnTo>
                  <a:pt x="8319643" y="1733892"/>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 name="Google Shape;131;g27cd07f8f16_0_171"/>
          <p:cNvSpPr txBox="1"/>
          <p:nvPr>
            <p:ph type="title"/>
          </p:nvPr>
        </p:nvSpPr>
        <p:spPr>
          <a:xfrm>
            <a:off x="387350" y="296650"/>
            <a:ext cx="5820000" cy="869100"/>
          </a:xfrm>
          <a:prstGeom prst="rect">
            <a:avLst/>
          </a:prstGeom>
          <a:noFill/>
          <a:ln>
            <a:noFill/>
          </a:ln>
        </p:spPr>
        <p:txBody>
          <a:bodyPr anchorCtr="0" anchor="t" bIns="0" lIns="0" spcFirstLastPara="1" rIns="0" wrap="square" tIns="157475">
            <a:spAutoFit/>
          </a:bodyPr>
          <a:lstStyle/>
          <a:p>
            <a:pPr indent="0" lvl="0" marL="12700" rtl="0" algn="l">
              <a:lnSpc>
                <a:spcPct val="100000"/>
              </a:lnSpc>
              <a:spcBef>
                <a:spcPts val="0"/>
              </a:spcBef>
              <a:spcAft>
                <a:spcPts val="0"/>
              </a:spcAft>
              <a:buNone/>
            </a:pPr>
            <a:r>
              <a:rPr b="1" lang="en-US" sz="3300">
                <a:solidFill>
                  <a:schemeClr val="dk2"/>
                </a:solidFill>
                <a:latin typeface="Helvetica Neue"/>
                <a:ea typeface="Helvetica Neue"/>
                <a:cs typeface="Helvetica Neue"/>
                <a:sym typeface="Helvetica Neue"/>
              </a:rPr>
              <a:t>User Persona - HRITHIK J R</a:t>
            </a:r>
            <a:endParaRPr b="1" sz="3300" u="sng">
              <a:solidFill>
                <a:schemeClr val="dk2"/>
              </a:solidFill>
              <a:latin typeface="Helvetica Neue"/>
              <a:ea typeface="Helvetica Neue"/>
              <a:cs typeface="Helvetica Neue"/>
              <a:sym typeface="Helvetica Neue"/>
            </a:endParaRPr>
          </a:p>
          <a:p>
            <a:pPr indent="0" lvl="0" marL="41275" rtl="0" algn="l">
              <a:lnSpc>
                <a:spcPct val="100000"/>
              </a:lnSpc>
              <a:spcBef>
                <a:spcPts val="375"/>
              </a:spcBef>
              <a:spcAft>
                <a:spcPts val="0"/>
              </a:spcAft>
              <a:buNone/>
            </a:pPr>
            <a:r>
              <a:t/>
            </a:r>
            <a:endParaRPr b="1" sz="1000">
              <a:latin typeface="Trebuchet MS"/>
              <a:ea typeface="Trebuchet MS"/>
              <a:cs typeface="Trebuchet MS"/>
              <a:sym typeface="Trebuchet MS"/>
            </a:endParaRPr>
          </a:p>
        </p:txBody>
      </p:sp>
      <p:sp>
        <p:nvSpPr>
          <p:cNvPr id="132" name="Google Shape;132;g27cd07f8f16_0_171"/>
          <p:cNvSpPr txBox="1"/>
          <p:nvPr/>
        </p:nvSpPr>
        <p:spPr>
          <a:xfrm>
            <a:off x="492125" y="3244600"/>
            <a:ext cx="849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TASKS</a:t>
            </a:r>
            <a:endParaRPr b="1" sz="1200">
              <a:latin typeface="Lucida Sans"/>
              <a:ea typeface="Lucida Sans"/>
              <a:cs typeface="Lucida Sans"/>
              <a:sym typeface="Lucida Sans"/>
            </a:endParaRPr>
          </a:p>
        </p:txBody>
      </p:sp>
      <p:sp>
        <p:nvSpPr>
          <p:cNvPr id="133" name="Google Shape;133;g27cd07f8f16_0_171"/>
          <p:cNvSpPr txBox="1"/>
          <p:nvPr/>
        </p:nvSpPr>
        <p:spPr>
          <a:xfrm>
            <a:off x="492125" y="3609375"/>
            <a:ext cx="2937000" cy="4182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Activities: </a:t>
            </a:r>
            <a:r>
              <a:rPr lang="en-US" sz="1200">
                <a:solidFill>
                  <a:srgbClr val="595959"/>
                </a:solidFill>
                <a:latin typeface="Lucida Sans"/>
                <a:ea typeface="Lucida Sans"/>
                <a:cs typeface="Lucida Sans"/>
                <a:sym typeface="Lucida Sans"/>
              </a:rPr>
              <a:t>NIL </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Resources available:</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7cd07f8f16_0_186"/>
          <p:cNvSpPr txBox="1"/>
          <p:nvPr/>
        </p:nvSpPr>
        <p:spPr>
          <a:xfrm>
            <a:off x="387350" y="1320550"/>
            <a:ext cx="2736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PROFILE &amp; DEMOGRAPHICS</a:t>
            </a:r>
            <a:endParaRPr b="1" sz="1200">
              <a:latin typeface="Lucida Sans"/>
              <a:ea typeface="Lucida Sans"/>
              <a:cs typeface="Lucida Sans"/>
              <a:sym typeface="Lucida Sans"/>
            </a:endParaRPr>
          </a:p>
        </p:txBody>
      </p:sp>
      <p:sp>
        <p:nvSpPr>
          <p:cNvPr id="139" name="Google Shape;139;g27cd07f8f16_0_186"/>
          <p:cNvSpPr txBox="1"/>
          <p:nvPr/>
        </p:nvSpPr>
        <p:spPr>
          <a:xfrm>
            <a:off x="387350" y="1672750"/>
            <a:ext cx="2736000" cy="1029900"/>
          </a:xfrm>
          <a:prstGeom prst="rect">
            <a:avLst/>
          </a:prstGeom>
          <a:noFill/>
          <a:ln>
            <a:noFill/>
          </a:ln>
        </p:spPr>
        <p:txBody>
          <a:bodyPr anchorCtr="0" anchor="t" bIns="0" lIns="0" spcFirstLastPara="1" rIns="0" wrap="square" tIns="12700">
            <a:spAutoFit/>
          </a:bodyPr>
          <a:lstStyle/>
          <a:p>
            <a:pPr indent="0" lvl="0" marL="12700" marR="0" rtl="0" algn="l">
              <a:lnSpc>
                <a:spcPct val="114166"/>
              </a:lnSpc>
              <a:spcBef>
                <a:spcPts val="0"/>
              </a:spcBef>
              <a:spcAft>
                <a:spcPts val="0"/>
              </a:spcAft>
              <a:buNone/>
            </a:pPr>
            <a:r>
              <a:rPr i="1" lang="en-US" sz="1200" u="sng">
                <a:solidFill>
                  <a:srgbClr val="595959"/>
                </a:solidFill>
                <a:latin typeface="Lucida Sans"/>
                <a:ea typeface="Lucida Sans"/>
                <a:cs typeface="Lucida Sans"/>
                <a:sym typeface="Lucida Sans"/>
              </a:rPr>
              <a:t>Job Title:</a:t>
            </a:r>
            <a:r>
              <a:rPr lang="en-US" sz="1200">
                <a:solidFill>
                  <a:srgbClr val="595959"/>
                </a:solidFill>
                <a:latin typeface="Lucida Sans"/>
                <a:ea typeface="Lucida Sans"/>
                <a:cs typeface="Lucida Sans"/>
                <a:sym typeface="Lucida Sans"/>
              </a:rPr>
              <a:t> STUDENT</a:t>
            </a:r>
            <a:endParaRPr sz="1200">
              <a:latin typeface="Lucida Sans"/>
              <a:ea typeface="Lucida Sans"/>
              <a:cs typeface="Lucida Sans"/>
              <a:sym typeface="Lucida Sans"/>
            </a:endParaRPr>
          </a:p>
          <a:p>
            <a:pPr indent="0" lvl="0" marL="12700" marR="0" rtl="0" algn="l">
              <a:lnSpc>
                <a:spcPct val="107916"/>
              </a:lnSpc>
              <a:spcBef>
                <a:spcPts val="0"/>
              </a:spcBef>
              <a:spcAft>
                <a:spcPts val="0"/>
              </a:spcAft>
              <a:buNone/>
            </a:pPr>
            <a:r>
              <a:rPr i="1" lang="en-US" sz="1200" u="sng">
                <a:solidFill>
                  <a:srgbClr val="595959"/>
                </a:solidFill>
                <a:latin typeface="Lucida Sans"/>
                <a:ea typeface="Lucida Sans"/>
                <a:cs typeface="Lucida Sans"/>
                <a:sym typeface="Lucida Sans"/>
              </a:rPr>
              <a:t>Gender:</a:t>
            </a:r>
            <a:r>
              <a:rPr lang="en-US" sz="1200">
                <a:solidFill>
                  <a:srgbClr val="595959"/>
                </a:solidFill>
                <a:latin typeface="Lucida Sans"/>
                <a:ea typeface="Lucida Sans"/>
                <a:cs typeface="Lucida Sans"/>
                <a:sym typeface="Lucida Sans"/>
              </a:rPr>
              <a:t> MALE</a:t>
            </a:r>
            <a:endParaRPr sz="1200">
              <a:latin typeface="Lucida Sans"/>
              <a:ea typeface="Lucida Sans"/>
              <a:cs typeface="Lucida Sans"/>
              <a:sym typeface="Lucida Sans"/>
            </a:endParaRPr>
          </a:p>
          <a:p>
            <a:pPr indent="0" lvl="0" marL="12700" marR="5080" rtl="0" algn="l">
              <a:lnSpc>
                <a:spcPct val="108333"/>
              </a:lnSpc>
              <a:spcBef>
                <a:spcPts val="85"/>
              </a:spcBef>
              <a:spcAft>
                <a:spcPts val="0"/>
              </a:spcAft>
              <a:buNone/>
            </a:pPr>
            <a:r>
              <a:rPr i="1" lang="en-US" sz="1200" u="sng">
                <a:solidFill>
                  <a:srgbClr val="595959"/>
                </a:solidFill>
                <a:latin typeface="Lucida Sans"/>
                <a:ea typeface="Lucida Sans"/>
                <a:cs typeface="Lucida Sans"/>
                <a:sym typeface="Lucida Sans"/>
              </a:rPr>
              <a:t>Family and Social Setting: </a:t>
            </a:r>
            <a:endParaRPr i="1" sz="1200" u="sng">
              <a:solidFill>
                <a:srgbClr val="595959"/>
              </a:solidFill>
              <a:latin typeface="Lucida Sans"/>
              <a:ea typeface="Lucida Sans"/>
              <a:cs typeface="Lucida Sans"/>
              <a:sym typeface="Lucida Sans"/>
            </a:endParaRPr>
          </a:p>
          <a:p>
            <a:pPr indent="0" lvl="0" marL="12700" marR="5080" rtl="0" algn="l">
              <a:lnSpc>
                <a:spcPct val="108333"/>
              </a:lnSpc>
              <a:spcBef>
                <a:spcPts val="85"/>
              </a:spcBef>
              <a:spcAft>
                <a:spcPts val="0"/>
              </a:spcAft>
              <a:buNone/>
            </a:pPr>
            <a:r>
              <a:rPr i="1" lang="en-US" sz="1200" u="sng">
                <a:solidFill>
                  <a:srgbClr val="595959"/>
                </a:solidFill>
                <a:latin typeface="Lucida Sans"/>
                <a:ea typeface="Lucida Sans"/>
                <a:cs typeface="Lucida Sans"/>
                <a:sym typeface="Lucida Sans"/>
              </a:rPr>
              <a:t>Income:</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a:p>
            <a:pPr indent="0" lvl="0" marL="12700" marR="0" rtl="0" algn="l">
              <a:lnSpc>
                <a:spcPct val="106250"/>
              </a:lnSpc>
              <a:spcBef>
                <a:spcPts val="0"/>
              </a:spcBef>
              <a:spcAft>
                <a:spcPts val="0"/>
              </a:spcAft>
              <a:buNone/>
            </a:pPr>
            <a:r>
              <a:rPr i="1" lang="en-US" sz="1200" u="sng">
                <a:solidFill>
                  <a:srgbClr val="595959"/>
                </a:solidFill>
                <a:latin typeface="Lucida Sans"/>
                <a:ea typeface="Lucida Sans"/>
                <a:cs typeface="Lucida Sans"/>
                <a:sym typeface="Lucida Sans"/>
              </a:rPr>
              <a:t>Education:</a:t>
            </a:r>
            <a:r>
              <a:rPr lang="en-US" sz="1200">
                <a:solidFill>
                  <a:srgbClr val="595959"/>
                </a:solidFill>
                <a:latin typeface="Lucida Sans"/>
                <a:ea typeface="Lucida Sans"/>
                <a:cs typeface="Lucida Sans"/>
                <a:sym typeface="Lucida Sans"/>
              </a:rPr>
              <a:t> BE (MECHATRONICS)</a:t>
            </a:r>
            <a:endParaRPr sz="1200">
              <a:latin typeface="Lucida Sans"/>
              <a:ea typeface="Lucida Sans"/>
              <a:cs typeface="Lucida Sans"/>
              <a:sym typeface="Lucida Sans"/>
            </a:endParaRPr>
          </a:p>
        </p:txBody>
      </p:sp>
      <p:sp>
        <p:nvSpPr>
          <p:cNvPr id="140" name="Google Shape;140;g27cd07f8f16_0_186"/>
          <p:cNvSpPr txBox="1"/>
          <p:nvPr/>
        </p:nvSpPr>
        <p:spPr>
          <a:xfrm>
            <a:off x="6674875" y="3068900"/>
            <a:ext cx="9846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FEELINGS</a:t>
            </a:r>
            <a:endParaRPr b="1" sz="1200">
              <a:latin typeface="Lucida Sans"/>
              <a:ea typeface="Lucida Sans"/>
              <a:cs typeface="Lucida Sans"/>
              <a:sym typeface="Lucida Sans"/>
            </a:endParaRPr>
          </a:p>
        </p:txBody>
      </p:sp>
      <p:sp>
        <p:nvSpPr>
          <p:cNvPr id="141" name="Google Shape;141;g27cd07f8f16_0_186"/>
          <p:cNvSpPr txBox="1"/>
          <p:nvPr/>
        </p:nvSpPr>
        <p:spPr>
          <a:xfrm>
            <a:off x="6674875" y="3507650"/>
            <a:ext cx="2210700" cy="4182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Worries:</a:t>
            </a:r>
            <a:r>
              <a:rPr lang="en-US" sz="1200">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nil</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Influences:</a:t>
            </a:r>
            <a:r>
              <a:rPr lang="en-US" sz="1200">
                <a:solidFill>
                  <a:srgbClr val="595959"/>
                </a:solidFill>
                <a:latin typeface="Lucida Sans"/>
                <a:ea typeface="Lucida Sans"/>
                <a:cs typeface="Lucida Sans"/>
                <a:sym typeface="Lucida Sans"/>
              </a:rPr>
              <a:t> Tenacious</a:t>
            </a:r>
            <a:r>
              <a:rPr i="1" lang="en-US" sz="1200" u="sng">
                <a:solidFill>
                  <a:srgbClr val="595959"/>
                </a:solidFill>
                <a:latin typeface="Lucida Sans"/>
                <a:ea typeface="Lucida Sans"/>
                <a:cs typeface="Lucida Sans"/>
                <a:sym typeface="Lucida Sans"/>
              </a:rPr>
              <a:t> </a:t>
            </a:r>
            <a:endParaRPr i="1" sz="1200" u="sng">
              <a:latin typeface="Lucida Sans"/>
              <a:ea typeface="Lucida Sans"/>
              <a:cs typeface="Lucida Sans"/>
              <a:sym typeface="Lucida Sans"/>
            </a:endParaRPr>
          </a:p>
        </p:txBody>
      </p:sp>
      <p:sp>
        <p:nvSpPr>
          <p:cNvPr id="142" name="Google Shape;142;g27cd07f8f16_0_186"/>
          <p:cNvSpPr txBox="1"/>
          <p:nvPr/>
        </p:nvSpPr>
        <p:spPr>
          <a:xfrm>
            <a:off x="4949825" y="1349125"/>
            <a:ext cx="2583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ATTITUDES &amp; MOTIVATION</a:t>
            </a:r>
            <a:endParaRPr b="1" sz="1200">
              <a:latin typeface="Lucida Sans"/>
              <a:ea typeface="Lucida Sans"/>
              <a:cs typeface="Lucida Sans"/>
              <a:sym typeface="Lucida Sans"/>
            </a:endParaRPr>
          </a:p>
        </p:txBody>
      </p:sp>
      <p:sp>
        <p:nvSpPr>
          <p:cNvPr id="143" name="Google Shape;143;g27cd07f8f16_0_186"/>
          <p:cNvSpPr txBox="1"/>
          <p:nvPr/>
        </p:nvSpPr>
        <p:spPr>
          <a:xfrm>
            <a:off x="4949825" y="1713900"/>
            <a:ext cx="3039900" cy="6183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Attitudes:</a:t>
            </a:r>
            <a:r>
              <a:rPr lang="en-US" sz="1200">
                <a:solidFill>
                  <a:srgbClr val="595959"/>
                </a:solidFill>
                <a:latin typeface="Lucida Sans"/>
                <a:ea typeface="Lucida Sans"/>
                <a:cs typeface="Lucida Sans"/>
                <a:sym typeface="Lucida Sans"/>
              </a:rPr>
              <a:t>  Self directed</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Beliefs:</a:t>
            </a:r>
            <a:r>
              <a:rPr lang="en-US" sz="1200">
                <a:solidFill>
                  <a:srgbClr val="595959"/>
                </a:solidFill>
                <a:latin typeface="Lucida Sans"/>
                <a:ea typeface="Lucida Sans"/>
                <a:cs typeface="Lucida Sans"/>
                <a:sym typeface="Lucida Sans"/>
              </a:rPr>
              <a:t> Team work</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Motivations:</a:t>
            </a:r>
            <a:r>
              <a:rPr lang="en-US" sz="1200">
                <a:solidFill>
                  <a:srgbClr val="595959"/>
                </a:solidFill>
                <a:latin typeface="Lucida Sans"/>
                <a:ea typeface="Lucida Sans"/>
                <a:cs typeface="Lucida Sans"/>
                <a:sym typeface="Lucida Sans"/>
              </a:rPr>
              <a:t> S</a:t>
            </a:r>
            <a:r>
              <a:rPr lang="en-US" sz="1200">
                <a:solidFill>
                  <a:srgbClr val="595959"/>
                </a:solidFill>
                <a:latin typeface="Lucida Sans"/>
                <a:ea typeface="Lucida Sans"/>
                <a:cs typeface="Lucida Sans"/>
                <a:sym typeface="Lucida Sans"/>
              </a:rPr>
              <a:t>olidarity </a:t>
            </a:r>
            <a:endParaRPr sz="1200">
              <a:latin typeface="Lucida Sans"/>
              <a:ea typeface="Lucida Sans"/>
              <a:cs typeface="Lucida Sans"/>
              <a:sym typeface="Lucida Sans"/>
            </a:endParaRPr>
          </a:p>
        </p:txBody>
      </p:sp>
      <p:sp>
        <p:nvSpPr>
          <p:cNvPr id="144" name="Google Shape;144;g27cd07f8f16_0_186"/>
          <p:cNvSpPr txBox="1"/>
          <p:nvPr/>
        </p:nvSpPr>
        <p:spPr>
          <a:xfrm>
            <a:off x="4940300" y="3068900"/>
            <a:ext cx="1219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PAIN POINTS</a:t>
            </a:r>
            <a:endParaRPr b="1" sz="1200">
              <a:latin typeface="Lucida Sans"/>
              <a:ea typeface="Lucida Sans"/>
              <a:cs typeface="Lucida Sans"/>
              <a:sym typeface="Lucida Sans"/>
            </a:endParaRPr>
          </a:p>
        </p:txBody>
      </p:sp>
      <p:sp>
        <p:nvSpPr>
          <p:cNvPr id="145" name="Google Shape;145;g27cd07f8f16_0_186"/>
          <p:cNvSpPr txBox="1"/>
          <p:nvPr/>
        </p:nvSpPr>
        <p:spPr>
          <a:xfrm>
            <a:off x="4940300" y="3340275"/>
            <a:ext cx="1788300" cy="10185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Fears:</a:t>
            </a:r>
            <a:r>
              <a:rPr lang="en-US" sz="1200">
                <a:solidFill>
                  <a:srgbClr val="595959"/>
                </a:solidFill>
                <a:latin typeface="Lucida Sans"/>
                <a:ea typeface="Lucida Sans"/>
                <a:cs typeface="Lucida Sans"/>
                <a:sym typeface="Lucida Sans"/>
              </a:rPr>
              <a:t>  nil</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Frustrations:</a:t>
            </a:r>
            <a:r>
              <a:rPr lang="en-US" sz="1200">
                <a:solidFill>
                  <a:srgbClr val="595959"/>
                </a:solidFill>
                <a:latin typeface="Lucida Sans"/>
                <a:ea typeface="Lucida Sans"/>
                <a:cs typeface="Lucida Sans"/>
                <a:sym typeface="Lucida Sans"/>
              </a:rPr>
              <a:t> Complex  datasheets   </a:t>
            </a:r>
            <a:r>
              <a:rPr i="1" lang="en-US" sz="1200" u="sng">
                <a:solidFill>
                  <a:srgbClr val="595959"/>
                </a:solidFill>
                <a:latin typeface="Lucida Sans"/>
                <a:ea typeface="Lucida Sans"/>
                <a:cs typeface="Lucida Sans"/>
                <a:sym typeface="Lucida Sans"/>
              </a:rPr>
              <a:t>Challenges:</a:t>
            </a:r>
            <a:r>
              <a:rPr lang="en-US" sz="1200">
                <a:solidFill>
                  <a:srgbClr val="595959"/>
                </a:solidFill>
                <a:latin typeface="Lucida Sans"/>
                <a:ea typeface="Lucida Sans"/>
                <a:cs typeface="Lucida Sans"/>
                <a:sym typeface="Lucida Sans"/>
              </a:rPr>
              <a:t>Time management </a:t>
            </a:r>
            <a:endParaRPr sz="1200">
              <a:latin typeface="Lucida Sans"/>
              <a:ea typeface="Lucida Sans"/>
              <a:cs typeface="Lucida Sans"/>
              <a:sym typeface="Lucida Sans"/>
            </a:endParaRPr>
          </a:p>
        </p:txBody>
      </p:sp>
      <p:sp>
        <p:nvSpPr>
          <p:cNvPr id="146" name="Google Shape;146;g27cd07f8f16_0_186"/>
          <p:cNvSpPr/>
          <p:nvPr/>
        </p:nvSpPr>
        <p:spPr>
          <a:xfrm>
            <a:off x="338140" y="1047728"/>
            <a:ext cx="8319770" cy="3422015"/>
          </a:xfrm>
          <a:custGeom>
            <a:rect b="b" l="l" r="r" t="t"/>
            <a:pathLst>
              <a:path extrusionOk="0" h="3422015" w="8319770">
                <a:moveTo>
                  <a:pt x="4219232" y="0"/>
                </a:moveTo>
                <a:lnTo>
                  <a:pt x="4219232" y="3421799"/>
                </a:lnTo>
              </a:path>
              <a:path extrusionOk="0" h="3422015" w="8319770">
                <a:moveTo>
                  <a:pt x="0" y="1733892"/>
                </a:moveTo>
                <a:lnTo>
                  <a:pt x="8319643" y="1733892"/>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7" name="Google Shape;147;g27cd07f8f16_0_186"/>
          <p:cNvSpPr txBox="1"/>
          <p:nvPr>
            <p:ph type="title"/>
          </p:nvPr>
        </p:nvSpPr>
        <p:spPr>
          <a:xfrm>
            <a:off x="387350" y="296650"/>
            <a:ext cx="7461000" cy="869100"/>
          </a:xfrm>
          <a:prstGeom prst="rect">
            <a:avLst/>
          </a:prstGeom>
          <a:noFill/>
          <a:ln>
            <a:noFill/>
          </a:ln>
        </p:spPr>
        <p:txBody>
          <a:bodyPr anchorCtr="0" anchor="t" bIns="0" lIns="0" spcFirstLastPara="1" rIns="0" wrap="square" tIns="157475">
            <a:spAutoFit/>
          </a:bodyPr>
          <a:lstStyle/>
          <a:p>
            <a:pPr indent="0" lvl="0" marL="12700" rtl="0" algn="l">
              <a:lnSpc>
                <a:spcPct val="100000"/>
              </a:lnSpc>
              <a:spcBef>
                <a:spcPts val="0"/>
              </a:spcBef>
              <a:spcAft>
                <a:spcPts val="0"/>
              </a:spcAft>
              <a:buNone/>
            </a:pPr>
            <a:r>
              <a:rPr b="1" lang="en-US" sz="3300">
                <a:solidFill>
                  <a:schemeClr val="dk2"/>
                </a:solidFill>
                <a:latin typeface="Helvetica Neue"/>
                <a:ea typeface="Helvetica Neue"/>
                <a:cs typeface="Helvetica Neue"/>
                <a:sym typeface="Helvetica Neue"/>
              </a:rPr>
              <a:t>User Persona - VIGNESHRAM R</a:t>
            </a:r>
            <a:endParaRPr b="1" sz="3300" u="sng">
              <a:solidFill>
                <a:schemeClr val="dk2"/>
              </a:solidFill>
              <a:latin typeface="Helvetica Neue"/>
              <a:ea typeface="Helvetica Neue"/>
              <a:cs typeface="Helvetica Neue"/>
              <a:sym typeface="Helvetica Neue"/>
            </a:endParaRPr>
          </a:p>
          <a:p>
            <a:pPr indent="0" lvl="0" marL="41275" rtl="0" algn="l">
              <a:lnSpc>
                <a:spcPct val="100000"/>
              </a:lnSpc>
              <a:spcBef>
                <a:spcPts val="375"/>
              </a:spcBef>
              <a:spcAft>
                <a:spcPts val="0"/>
              </a:spcAft>
              <a:buNone/>
            </a:pPr>
            <a:r>
              <a:t/>
            </a:r>
            <a:endParaRPr b="1" sz="1000">
              <a:latin typeface="Trebuchet MS"/>
              <a:ea typeface="Trebuchet MS"/>
              <a:cs typeface="Trebuchet MS"/>
              <a:sym typeface="Trebuchet MS"/>
            </a:endParaRPr>
          </a:p>
        </p:txBody>
      </p:sp>
      <p:sp>
        <p:nvSpPr>
          <p:cNvPr id="148" name="Google Shape;148;g27cd07f8f16_0_186"/>
          <p:cNvSpPr txBox="1"/>
          <p:nvPr/>
        </p:nvSpPr>
        <p:spPr>
          <a:xfrm>
            <a:off x="492125" y="3244600"/>
            <a:ext cx="849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595959"/>
                </a:solidFill>
                <a:latin typeface="Lucida Sans"/>
                <a:ea typeface="Lucida Sans"/>
                <a:cs typeface="Lucida Sans"/>
                <a:sym typeface="Lucida Sans"/>
              </a:rPr>
              <a:t>TASKS</a:t>
            </a:r>
            <a:endParaRPr b="1" sz="1200">
              <a:latin typeface="Lucida Sans"/>
              <a:ea typeface="Lucida Sans"/>
              <a:cs typeface="Lucida Sans"/>
              <a:sym typeface="Lucida Sans"/>
            </a:endParaRPr>
          </a:p>
        </p:txBody>
      </p:sp>
      <p:sp>
        <p:nvSpPr>
          <p:cNvPr id="149" name="Google Shape;149;g27cd07f8f16_0_186"/>
          <p:cNvSpPr txBox="1"/>
          <p:nvPr/>
        </p:nvSpPr>
        <p:spPr>
          <a:xfrm>
            <a:off x="492125" y="3609375"/>
            <a:ext cx="2937000" cy="418200"/>
          </a:xfrm>
          <a:prstGeom prst="rect">
            <a:avLst/>
          </a:prstGeom>
          <a:noFill/>
          <a:ln>
            <a:noFill/>
          </a:ln>
        </p:spPr>
        <p:txBody>
          <a:bodyPr anchorCtr="0" anchor="t" bIns="0" lIns="0" spcFirstLastPara="1" rIns="0" wrap="square" tIns="33000">
            <a:spAutoFit/>
          </a:bodyPr>
          <a:lstStyle/>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Activities:</a:t>
            </a:r>
            <a:r>
              <a:rPr lang="en-US" sz="1200">
                <a:solidFill>
                  <a:srgbClr val="595959"/>
                </a:solidFill>
                <a:latin typeface="Lucida Sans"/>
                <a:ea typeface="Lucida Sans"/>
                <a:cs typeface="Lucida Sans"/>
                <a:sym typeface="Lucida Sans"/>
              </a:rPr>
              <a:t> Designing</a:t>
            </a:r>
            <a:r>
              <a:rPr i="1" lang="en-US" sz="1200" u="sng">
                <a:solidFill>
                  <a:srgbClr val="595959"/>
                </a:solidFill>
                <a:latin typeface="Lucida Sans"/>
                <a:ea typeface="Lucida Sans"/>
                <a:cs typeface="Lucida Sans"/>
                <a:sym typeface="Lucida Sans"/>
              </a:rPr>
              <a:t> </a:t>
            </a:r>
            <a:r>
              <a:rPr lang="en-US" sz="1200">
                <a:solidFill>
                  <a:srgbClr val="595959"/>
                </a:solidFill>
                <a:latin typeface="Lucida Sans"/>
                <a:ea typeface="Lucida Sans"/>
                <a:cs typeface="Lucida Sans"/>
                <a:sym typeface="Lucida Sans"/>
              </a:rPr>
              <a:t> </a:t>
            </a:r>
            <a:endParaRPr sz="1200">
              <a:solidFill>
                <a:srgbClr val="595959"/>
              </a:solidFill>
              <a:latin typeface="Lucida Sans"/>
              <a:ea typeface="Lucida Sans"/>
              <a:cs typeface="Lucida Sans"/>
              <a:sym typeface="Lucida Sans"/>
            </a:endParaRPr>
          </a:p>
          <a:p>
            <a:pPr indent="0" lvl="0" marL="12700" marR="5080" rtl="0" algn="l">
              <a:lnSpc>
                <a:spcPct val="108333"/>
              </a:lnSpc>
              <a:spcBef>
                <a:spcPts val="0"/>
              </a:spcBef>
              <a:spcAft>
                <a:spcPts val="0"/>
              </a:spcAft>
              <a:buNone/>
            </a:pPr>
            <a:r>
              <a:rPr i="1" lang="en-US" sz="1200" u="sng">
                <a:solidFill>
                  <a:srgbClr val="595959"/>
                </a:solidFill>
                <a:latin typeface="Lucida Sans"/>
                <a:ea typeface="Lucida Sans"/>
                <a:cs typeface="Lucida Sans"/>
                <a:sym typeface="Lucida Sans"/>
              </a:rPr>
              <a:t>Resources available:</a:t>
            </a:r>
            <a:r>
              <a:rPr lang="en-US" sz="1200">
                <a:solidFill>
                  <a:srgbClr val="595959"/>
                </a:solidFill>
                <a:latin typeface="Lucida Sans"/>
                <a:ea typeface="Lucida Sans"/>
                <a:cs typeface="Lucida Sans"/>
                <a:sym typeface="Lucida Sans"/>
              </a:rPr>
              <a:t> nil</a:t>
            </a:r>
            <a:endParaRPr sz="1200">
              <a:latin typeface="Lucida Sans"/>
              <a:ea typeface="Lucida Sans"/>
              <a:cs typeface="Lucida Sans"/>
              <a:sym typeface="Lucida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2023-09-08T04:04:15Z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2023-08-16T00:00:00Z</vt:filetime>
  </property>
  <property fmtid="{D5CDD505-2E9C-101B-9397-08002B2CF9AE}" pid="3" name="LastSaved">
    <vt:filetime>2023-08-16T00:00:00Z</vt:filetime>
  </property>
</Properties>
</file>